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33"/>
  </p:notesMasterIdLst>
  <p:handoutMasterIdLst>
    <p:handoutMasterId r:id="rId34"/>
  </p:handoutMasterIdLst>
  <p:sldIdLst>
    <p:sldId id="268" r:id="rId2"/>
    <p:sldId id="269" r:id="rId3"/>
    <p:sldId id="270" r:id="rId4"/>
    <p:sldId id="271" r:id="rId5"/>
    <p:sldId id="272" r:id="rId6"/>
    <p:sldId id="273" r:id="rId7"/>
    <p:sldId id="274" r:id="rId8"/>
    <p:sldId id="275" r:id="rId9"/>
    <p:sldId id="276" r:id="rId10"/>
    <p:sldId id="277" r:id="rId11"/>
    <p:sldId id="278" r:id="rId12"/>
    <p:sldId id="279" r:id="rId13"/>
    <p:sldId id="280" r:id="rId14"/>
    <p:sldId id="281" r:id="rId15"/>
    <p:sldId id="257" r:id="rId16"/>
    <p:sldId id="258" r:id="rId17"/>
    <p:sldId id="259" r:id="rId18"/>
    <p:sldId id="260" r:id="rId19"/>
    <p:sldId id="261" r:id="rId20"/>
    <p:sldId id="262" r:id="rId21"/>
    <p:sldId id="263" r:id="rId22"/>
    <p:sldId id="264" r:id="rId23"/>
    <p:sldId id="265" r:id="rId24"/>
    <p:sldId id="284" r:id="rId25"/>
    <p:sldId id="283" r:id="rId26"/>
    <p:sldId id="285" r:id="rId27"/>
    <p:sldId id="286" r:id="rId28"/>
    <p:sldId id="287" r:id="rId29"/>
    <p:sldId id="288" r:id="rId30"/>
    <p:sldId id="289" r:id="rId31"/>
    <p:sldId id="290" r:id="rId32"/>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62" d="100"/>
          <a:sy n="162" d="100"/>
        </p:scale>
        <p:origin x="186" y="138"/>
      </p:cViewPr>
      <p:guideLst/>
    </p:cSldViewPr>
  </p:slid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FDE3333-857A-4131-9EBA-B73C0C259FD7}" type="datetime1">
              <a:rPr lang="zh-CN" altLang="en-US" smtClean="0"/>
              <a:t>2022/4/6</a:t>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75D426-A9DD-4244-A2CE-1FB6623742C7}" type="slidenum">
              <a:rPr lang="en-US" smtClean="0"/>
              <a:t>‹#›</a:t>
            </a:fld>
            <a:endParaRPr lang="en-US"/>
          </a:p>
        </p:txBody>
      </p:sp>
    </p:spTree>
    <p:extLst>
      <p:ext uri="{BB962C8B-B14F-4D97-AF65-F5344CB8AC3E}">
        <p14:creationId xmlns:p14="http://schemas.microsoft.com/office/powerpoint/2010/main" val="8824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CD12D00-6AAC-4A94-B2E5-A12E9C579B03}" type="datetime1">
              <a:rPr lang="zh-CN" altLang="en-US" smtClean="0"/>
              <a:t>2022/4/6</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t>单击此处编辑母版文本样式</a:t>
            </a:r>
            <a:endParaRPr lang="en-US"/>
          </a:p>
          <a:p>
            <a:pPr lvl="1" rtl="0"/>
            <a:r>
              <a:rPr lang="zh-cn"/>
              <a:t>第二级</a:t>
            </a:r>
          </a:p>
          <a:p>
            <a:pPr lvl="2" rtl="0"/>
            <a:r>
              <a:rPr lang="zh-cn"/>
              <a:t>第三级</a:t>
            </a:r>
          </a:p>
          <a:p>
            <a:pPr lvl="3" rtl="0"/>
            <a:r>
              <a:rPr lang="zh-cn"/>
              <a:t>第四级</a:t>
            </a:r>
          </a:p>
          <a:p>
            <a:pPr lvl="4" rtl="0"/>
            <a:r>
              <a:rPr lang="zh-cn"/>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B41D33-19C8-4450-B3C5-BE83E9C8F0BC}" type="slidenum">
              <a:rPr lang="en-US" smtClean="0"/>
              <a:t>‹#›</a:t>
            </a:fld>
            <a:endParaRPr lang="en-US"/>
          </a:p>
        </p:txBody>
      </p:sp>
    </p:spTree>
    <p:extLst>
      <p:ext uri="{BB962C8B-B14F-4D97-AF65-F5344CB8AC3E}">
        <p14:creationId xmlns:p14="http://schemas.microsoft.com/office/powerpoint/2010/main" val="357145525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长方形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zh-CN" altLang="en-US"/>
              <a:t>单击此处编辑母版标题样式</a:t>
            </a:r>
            <a:endParaRPr lang="en-US" dirty="0"/>
          </a:p>
        </p:txBody>
      </p:sp>
      <p:sp>
        <p:nvSpPr>
          <p:cNvPr id="3" name="副标题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a:t>单击此处编辑母版副标题样式</a:t>
            </a:r>
            <a:endParaRPr lang="en-US" dirty="0"/>
          </a:p>
        </p:txBody>
      </p:sp>
      <p:sp>
        <p:nvSpPr>
          <p:cNvPr id="8" name="日期占位符 7">
            <a:extLst>
              <a:ext uri="{FF2B5EF4-FFF2-40B4-BE49-F238E27FC236}">
                <a16:creationId xmlns:a16="http://schemas.microsoft.com/office/drawing/2014/main" id="{7FA0ACE7-29A8-47D3-A7D9-257B711D8023}"/>
              </a:ext>
            </a:extLst>
          </p:cNvPr>
          <p:cNvSpPr>
            <a:spLocks noGrp="1"/>
          </p:cNvSpPr>
          <p:nvPr>
            <p:ph type="dt" sz="half" idx="10"/>
          </p:nvPr>
        </p:nvSpPr>
        <p:spPr/>
        <p:txBody>
          <a:bodyPr rtlCol="0"/>
          <a:lstStyle/>
          <a:p>
            <a:pPr rtl="0"/>
            <a:fld id="{73594A98-8FB4-4076-AE7B-5D3B1A2CBC70}" type="datetime1">
              <a:rPr lang="zh-CN" altLang="en-US" smtClean="0"/>
              <a:t>2022/4/6</a:t>
            </a:fld>
            <a:endParaRPr lang="en-US" dirty="0"/>
          </a:p>
        </p:txBody>
      </p:sp>
      <p:sp>
        <p:nvSpPr>
          <p:cNvPr id="9" name="页脚占位符 8">
            <a:extLst>
              <a:ext uri="{FF2B5EF4-FFF2-40B4-BE49-F238E27FC236}">
                <a16:creationId xmlns:a16="http://schemas.microsoft.com/office/drawing/2014/main" id="{DEC604B9-52E9-4810-8359-47206518D038}"/>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9" name="标题 1"/>
          <p:cNvSpPr>
            <a:spLocks noGrp="1"/>
          </p:cNvSpPr>
          <p:nvPr>
            <p:ph type="title"/>
          </p:nvPr>
        </p:nvSpPr>
        <p:spPr>
          <a:xfrm>
            <a:off x="581192" y="702156"/>
            <a:ext cx="11029616" cy="1013800"/>
          </a:xfrm>
        </p:spPr>
        <p:txBody>
          <a:bodyPr rtlCol="0"/>
          <a:lstStyle/>
          <a:p>
            <a:pPr rtl="0"/>
            <a:r>
              <a:rPr lang="zh-CN" altLang="en-US"/>
              <a:t>单击此处编辑母版标题样式</a:t>
            </a:r>
            <a:endParaRPr lang="en-US" dirty="0"/>
          </a:p>
        </p:txBody>
      </p:sp>
      <p:sp>
        <p:nvSpPr>
          <p:cNvPr id="3" name="垂直文本占位符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p>
            <a:pPr rtl="0"/>
            <a:fld id="{B3E0F2F7-3EF1-4761-ABAF-2FA9DDE4F1A8}" type="datetime1">
              <a:rPr lang="zh-CN" altLang="en-US" smtClean="0"/>
              <a:t>2022/4/6</a:t>
            </a:fld>
            <a:endParaRPr lang="en-US" dirty="0"/>
          </a:p>
        </p:txBody>
      </p:sp>
      <p:sp>
        <p:nvSpPr>
          <p:cNvPr id="5" name="页脚占位符 4"/>
          <p:cNvSpPr>
            <a:spLocks noGrp="1"/>
          </p:cNvSpPr>
          <p:nvPr>
            <p:ph type="ftr" sz="quarter" idx="11"/>
          </p:nvPr>
        </p:nvSpPr>
        <p:spPr/>
        <p:txBody>
          <a:bodyPr rtlCol="0"/>
          <a:lstStyle/>
          <a:p>
            <a:pPr rtl="0"/>
            <a:endParaRPr lang="en-US" dirty="0"/>
          </a:p>
        </p:txBody>
      </p:sp>
      <p:sp>
        <p:nvSpPr>
          <p:cNvPr id="6" name="灯片编号占位符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7" name="长方形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垂直标题 1"/>
          <p:cNvSpPr>
            <a:spLocks noGrp="1"/>
          </p:cNvSpPr>
          <p:nvPr>
            <p:ph type="title" orient="vert"/>
          </p:nvPr>
        </p:nvSpPr>
        <p:spPr>
          <a:xfrm>
            <a:off x="8204200" y="863600"/>
            <a:ext cx="3124200" cy="4807326"/>
          </a:xfrm>
        </p:spPr>
        <p:txBody>
          <a:bodyPr vert="eaVert" rtlCol="0" anchor="ctr"/>
          <a:lstStyle>
            <a:lvl1pPr>
              <a:defRPr>
                <a:solidFill>
                  <a:srgbClr val="FFFFFF"/>
                </a:solidFill>
              </a:defRPr>
            </a:lvl1pPr>
          </a:lstStyle>
          <a:p>
            <a:pPr rtl="0"/>
            <a:r>
              <a:rPr lang="zh-CN" altLang="en-US"/>
              <a:t>单击此处编辑母版标题样式</a:t>
            </a:r>
            <a:endParaRPr lang="en-US" dirty="0"/>
          </a:p>
        </p:txBody>
      </p:sp>
      <p:sp>
        <p:nvSpPr>
          <p:cNvPr id="3" name="竖排文字占位符 2"/>
          <p:cNvSpPr>
            <a:spLocks noGrp="1"/>
          </p:cNvSpPr>
          <p:nvPr>
            <p:ph type="body" orient="vert" idx="1"/>
          </p:nvPr>
        </p:nvSpPr>
        <p:spPr>
          <a:xfrm>
            <a:off x="774923" y="863600"/>
            <a:ext cx="7161625" cy="4807326"/>
          </a:xfrm>
        </p:spPr>
        <p:txBody>
          <a:bodyPr vert="eaVert" rtlCol="0" anchor="t"/>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8" name="长方形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矩形​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长方形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日期占位符 10">
            <a:extLst>
              <a:ext uri="{FF2B5EF4-FFF2-40B4-BE49-F238E27FC236}">
                <a16:creationId xmlns:a16="http://schemas.microsoft.com/office/drawing/2014/main" id="{5C74A470-3BD3-4F33-80E5-67E6E87FCBE7}"/>
              </a:ext>
            </a:extLst>
          </p:cNvPr>
          <p:cNvSpPr>
            <a:spLocks noGrp="1"/>
          </p:cNvSpPr>
          <p:nvPr>
            <p:ph type="dt" sz="half" idx="10"/>
          </p:nvPr>
        </p:nvSpPr>
        <p:spPr/>
        <p:txBody>
          <a:bodyPr rtlCol="0"/>
          <a:lstStyle/>
          <a:p>
            <a:pPr rtl="0"/>
            <a:fld id="{D563FC6D-277D-4D53-8EB6-E41026A24247}" type="datetime1">
              <a:rPr lang="zh-CN" altLang="en-US" smtClean="0"/>
              <a:t>2022/4/6</a:t>
            </a:fld>
            <a:endParaRPr lang="en-US" dirty="0"/>
          </a:p>
        </p:txBody>
      </p:sp>
      <p:sp>
        <p:nvSpPr>
          <p:cNvPr id="12" name="页脚占位符 11">
            <a:extLst>
              <a:ext uri="{FF2B5EF4-FFF2-40B4-BE49-F238E27FC236}">
                <a16:creationId xmlns:a16="http://schemas.microsoft.com/office/drawing/2014/main" id="{9A3A30BA-DB50-4D7D-BCDE-17D20FB354DF}"/>
              </a:ext>
            </a:extLst>
          </p:cNvPr>
          <p:cNvSpPr>
            <a:spLocks noGrp="1"/>
          </p:cNvSpPr>
          <p:nvPr>
            <p:ph type="ftr" sz="quarter" idx="11"/>
          </p:nvPr>
        </p:nvSpPr>
        <p:spPr/>
        <p:txBody>
          <a:bodyPr rtlCol="0"/>
          <a:lstStyle/>
          <a:p>
            <a:pPr rtl="0"/>
            <a:endParaRPr lang="en-US" dirty="0"/>
          </a:p>
        </p:txBody>
      </p:sp>
      <p:sp>
        <p:nvSpPr>
          <p:cNvPr id="13" name="灯片编号占位符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81192" y="702156"/>
            <a:ext cx="11029616" cy="1188720"/>
          </a:xfrm>
        </p:spPr>
        <p:txBody>
          <a:bodyPr rtlCol="0"/>
          <a:lstStyle/>
          <a:p>
            <a:pPr rtl="0"/>
            <a:r>
              <a:rPr lang="zh-CN" altLang="en-US"/>
              <a:t>单击此处编辑母版标题样式</a:t>
            </a:r>
            <a:endParaRPr lang="en-US" dirty="0"/>
          </a:p>
        </p:txBody>
      </p:sp>
      <p:sp>
        <p:nvSpPr>
          <p:cNvPr id="3" name="内容占位符 2"/>
          <p:cNvSpPr>
            <a:spLocks noGrp="1"/>
          </p:cNvSpPr>
          <p:nvPr>
            <p:ph idx="1"/>
          </p:nvPr>
        </p:nvSpPr>
        <p:spPr>
          <a:xfrm>
            <a:off x="581192" y="2340864"/>
            <a:ext cx="11029615" cy="3634486"/>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8" name="日期占位符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fld id="{F24FFC25-0C05-49C8-B150-3CF6B89B5C55}" type="datetime1">
              <a:rPr lang="zh-CN" altLang="en-US" smtClean="0"/>
              <a:t>2022/4/6</a:t>
            </a:fld>
            <a:endParaRPr lang="en-US" dirty="0"/>
          </a:p>
        </p:txBody>
      </p:sp>
      <p:sp>
        <p:nvSpPr>
          <p:cNvPr id="9" name="页脚占位符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8" name="长方形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3" y="2393950"/>
            <a:ext cx="11029615" cy="2147467"/>
          </a:xfrm>
        </p:spPr>
        <p:txBody>
          <a:bodyPr rtlCol="0" anchor="b">
            <a:normAutofit/>
          </a:bodyPr>
          <a:lstStyle>
            <a:lvl1pPr algn="l">
              <a:defRPr sz="3600" b="1" cap="all">
                <a:solidFill>
                  <a:schemeClr val="tx1">
                    <a:lumMod val="75000"/>
                    <a:lumOff val="25000"/>
                  </a:schemeClr>
                </a:solidFill>
              </a:defRPr>
            </a:lvl1pPr>
          </a:lstStyle>
          <a:p>
            <a:pPr rtl="0"/>
            <a:r>
              <a:rPr lang="zh-CN" altLang="en-US"/>
              <a:t>单击此处编辑母版标题样式</a:t>
            </a:r>
            <a:endParaRPr lang="en-US" dirty="0"/>
          </a:p>
        </p:txBody>
      </p:sp>
      <p:sp>
        <p:nvSpPr>
          <p:cNvPr id="3" name="文本占位符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a:t>单击此处编辑母版文本样式</a:t>
            </a:r>
          </a:p>
        </p:txBody>
      </p:sp>
      <p:sp>
        <p:nvSpPr>
          <p:cNvPr id="7" name="日期占位符 6">
            <a:extLst>
              <a:ext uri="{FF2B5EF4-FFF2-40B4-BE49-F238E27FC236}">
                <a16:creationId xmlns:a16="http://schemas.microsoft.com/office/drawing/2014/main" id="{61582016-5696-4A93-887F-BBB3B9002FE5}"/>
              </a:ext>
            </a:extLst>
          </p:cNvPr>
          <p:cNvSpPr>
            <a:spLocks noGrp="1"/>
          </p:cNvSpPr>
          <p:nvPr>
            <p:ph type="dt" sz="half" idx="10"/>
          </p:nvPr>
        </p:nvSpPr>
        <p:spPr/>
        <p:txBody>
          <a:bodyPr rtlCol="0"/>
          <a:lstStyle/>
          <a:p>
            <a:pPr rtl="0"/>
            <a:fld id="{DFC14310-5240-428A-850A-F7101D16AE5A}" type="datetime1">
              <a:rPr lang="zh-CN" altLang="en-US" smtClean="0"/>
              <a:t>2022/4/6</a:t>
            </a:fld>
            <a:endParaRPr lang="en-US" dirty="0"/>
          </a:p>
        </p:txBody>
      </p:sp>
      <p:sp>
        <p:nvSpPr>
          <p:cNvPr id="9" name="页脚占位符 8">
            <a:extLst>
              <a:ext uri="{FF2B5EF4-FFF2-40B4-BE49-F238E27FC236}">
                <a16:creationId xmlns:a16="http://schemas.microsoft.com/office/drawing/2014/main" id="{857CFCD5-1192-4E18-8A8F-29E153B44DA4}"/>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81193" y="729658"/>
            <a:ext cx="11029616" cy="988332"/>
          </a:xfrm>
        </p:spPr>
        <p:txBody>
          <a:bodyPr rtlCol="0"/>
          <a:lstStyle/>
          <a:p>
            <a:pPr rtl="0"/>
            <a:r>
              <a:rPr lang="zh-CN" altLang="en-US"/>
              <a:t>单击此处编辑母版标题样式</a:t>
            </a:r>
            <a:endParaRPr lang="en-US" dirty="0"/>
          </a:p>
        </p:txBody>
      </p:sp>
      <p:sp>
        <p:nvSpPr>
          <p:cNvPr id="3" name="内容占位符 2"/>
          <p:cNvSpPr>
            <a:spLocks noGrp="1"/>
          </p:cNvSpPr>
          <p:nvPr>
            <p:ph sz="half" idx="1"/>
          </p:nvPr>
        </p:nvSpPr>
        <p:spPr>
          <a:xfrm>
            <a:off x="581193" y="2228003"/>
            <a:ext cx="5194767"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内容占位符 3"/>
          <p:cNvSpPr>
            <a:spLocks noGrp="1"/>
          </p:cNvSpPr>
          <p:nvPr>
            <p:ph sz="half" idx="2"/>
          </p:nvPr>
        </p:nvSpPr>
        <p:spPr>
          <a:xfrm>
            <a:off x="6416039" y="2228003"/>
            <a:ext cx="5194769"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日期占位符 4"/>
          <p:cNvSpPr>
            <a:spLocks noGrp="1"/>
          </p:cNvSpPr>
          <p:nvPr>
            <p:ph type="dt" sz="half" idx="10"/>
          </p:nvPr>
        </p:nvSpPr>
        <p:spPr/>
        <p:txBody>
          <a:bodyPr rtlCol="0"/>
          <a:lstStyle/>
          <a:p>
            <a:pPr rtl="0"/>
            <a:fld id="{71F85B13-09B0-4D01-A286-57280995F924}" type="datetime1">
              <a:rPr lang="zh-CN" altLang="en-US" smtClean="0"/>
              <a:t>2022/4/6</a:t>
            </a:fld>
            <a:endParaRPr lang="en-US" dirty="0"/>
          </a:p>
        </p:txBody>
      </p:sp>
      <p:sp>
        <p:nvSpPr>
          <p:cNvPr id="6" name="页脚占位符 5"/>
          <p:cNvSpPr>
            <a:spLocks noGrp="1"/>
          </p:cNvSpPr>
          <p:nvPr>
            <p:ph type="ftr" sz="quarter" idx="11"/>
          </p:nvPr>
        </p:nvSpPr>
        <p:spPr/>
        <p:txBody>
          <a:bodyPr rtlCol="0"/>
          <a:lstStyle/>
          <a:p>
            <a:pPr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12" name="标题 1"/>
          <p:cNvSpPr>
            <a:spLocks noGrp="1"/>
          </p:cNvSpPr>
          <p:nvPr>
            <p:ph type="title"/>
          </p:nvPr>
        </p:nvSpPr>
        <p:spPr>
          <a:xfrm>
            <a:off x="581193" y="729658"/>
            <a:ext cx="11029616" cy="988332"/>
          </a:xfrm>
        </p:spPr>
        <p:txBody>
          <a:bodyPr rtlCol="0"/>
          <a:lstStyle/>
          <a:p>
            <a:pPr rtl="0"/>
            <a:r>
              <a:rPr lang="zh-CN" altLang="en-US"/>
              <a:t>单击此处编辑母版标题样式</a:t>
            </a:r>
            <a:endParaRPr lang="en-US" dirty="0"/>
          </a:p>
        </p:txBody>
      </p:sp>
      <p:sp>
        <p:nvSpPr>
          <p:cNvPr id="3" name="文本占位符 2"/>
          <p:cNvSpPr>
            <a:spLocks noGrp="1"/>
          </p:cNvSpPr>
          <p:nvPr>
            <p:ph type="body" idx="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4" name="内容占位符 3"/>
          <p:cNvSpPr>
            <a:spLocks noGrp="1"/>
          </p:cNvSpPr>
          <p:nvPr>
            <p:ph sz="half" idx="2"/>
          </p:nvPr>
        </p:nvSpPr>
        <p:spPr>
          <a:xfrm>
            <a:off x="581194" y="2926052"/>
            <a:ext cx="5194766"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文本占位符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zh-CN" altLang="en-US"/>
              <a:t>单击此处编辑母版文本样式</a:t>
            </a:r>
          </a:p>
        </p:txBody>
      </p:sp>
      <p:sp>
        <p:nvSpPr>
          <p:cNvPr id="6" name="内容占位符 5"/>
          <p:cNvSpPr>
            <a:spLocks noGrp="1"/>
          </p:cNvSpPr>
          <p:nvPr>
            <p:ph sz="quarter" idx="4"/>
          </p:nvPr>
        </p:nvSpPr>
        <p:spPr>
          <a:xfrm>
            <a:off x="6416037" y="2926052"/>
            <a:ext cx="5194771"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7" name="日期占位符 6"/>
          <p:cNvSpPr>
            <a:spLocks noGrp="1"/>
          </p:cNvSpPr>
          <p:nvPr>
            <p:ph type="dt" sz="half" idx="10"/>
          </p:nvPr>
        </p:nvSpPr>
        <p:spPr/>
        <p:txBody>
          <a:bodyPr rtlCol="0"/>
          <a:lstStyle/>
          <a:p>
            <a:pPr rtl="0"/>
            <a:fld id="{F411FE78-D258-4188-9C5F-198CC4CE7F12}" type="datetime1">
              <a:rPr lang="zh-CN" altLang="en-US" smtClean="0"/>
              <a:t>2022/4/6</a:t>
            </a:fld>
            <a:endParaRPr lang="en-US" dirty="0"/>
          </a:p>
        </p:txBody>
      </p:sp>
      <p:sp>
        <p:nvSpPr>
          <p:cNvPr id="8" name="页脚占位符 7"/>
          <p:cNvSpPr>
            <a:spLocks noGrp="1"/>
          </p:cNvSpPr>
          <p:nvPr>
            <p:ph type="ftr" sz="quarter" idx="11"/>
          </p:nvPr>
        </p:nvSpPr>
        <p:spPr/>
        <p:txBody>
          <a:bodyPr rtlCol="0"/>
          <a:lstStyle/>
          <a:p>
            <a:pPr rtl="0"/>
            <a:endParaRPr lang="en-US" dirty="0"/>
          </a:p>
        </p:txBody>
      </p:sp>
      <p:sp>
        <p:nvSpPr>
          <p:cNvPr id="9" name="灯片编号占位符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8" name="标题 1"/>
          <p:cNvSpPr>
            <a:spLocks noGrp="1"/>
          </p:cNvSpPr>
          <p:nvPr>
            <p:ph type="title"/>
          </p:nvPr>
        </p:nvSpPr>
        <p:spPr>
          <a:xfrm>
            <a:off x="575894" y="729658"/>
            <a:ext cx="11029616" cy="988332"/>
          </a:xfrm>
        </p:spPr>
        <p:txBody>
          <a:bodyPr rtlCol="0"/>
          <a:lstStyle/>
          <a:p>
            <a:pPr rtl="0"/>
            <a:r>
              <a:rPr lang="zh-CN" altLang="en-US"/>
              <a:t>单击此处编辑母版标题样式</a:t>
            </a:r>
            <a:endParaRPr lang="en-US" dirty="0"/>
          </a:p>
        </p:txBody>
      </p:sp>
      <p:sp>
        <p:nvSpPr>
          <p:cNvPr id="3" name="日期占位符 2"/>
          <p:cNvSpPr>
            <a:spLocks noGrp="1"/>
          </p:cNvSpPr>
          <p:nvPr>
            <p:ph type="dt" sz="half" idx="10"/>
          </p:nvPr>
        </p:nvSpPr>
        <p:spPr/>
        <p:txBody>
          <a:bodyPr rtlCol="0"/>
          <a:lstStyle/>
          <a:p>
            <a:pPr rtl="0"/>
            <a:fld id="{BE491C52-D618-41DD-80F2-22500A780186}" type="datetime1">
              <a:rPr lang="zh-CN" altLang="en-US" smtClean="0"/>
              <a:t>2022/4/6</a:t>
            </a:fld>
            <a:endParaRPr lang="en-US" dirty="0"/>
          </a:p>
        </p:txBody>
      </p:sp>
      <p:sp>
        <p:nvSpPr>
          <p:cNvPr id="4" name="页脚占位符 3"/>
          <p:cNvSpPr>
            <a:spLocks noGrp="1"/>
          </p:cNvSpPr>
          <p:nvPr>
            <p:ph type="ftr" sz="quarter" idx="11"/>
          </p:nvPr>
        </p:nvSpPr>
        <p:spPr/>
        <p:txBody>
          <a:bodyPr rtlCol="0"/>
          <a:lstStyle/>
          <a:p>
            <a:pPr rtl="0"/>
            <a:endParaRPr lang="en-US" dirty="0"/>
          </a:p>
        </p:txBody>
      </p:sp>
      <p:sp>
        <p:nvSpPr>
          <p:cNvPr id="5" name="灯片编号占位符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26EE3488-748A-4EA8-9571-9D5A1694FA0A}" type="datetime1">
              <a:rPr lang="zh-CN" altLang="en-US" smtClean="0"/>
              <a:t>2022/4/6</a:t>
            </a:fld>
            <a:endParaRPr lang="en-US" dirty="0"/>
          </a:p>
        </p:txBody>
      </p:sp>
      <p:sp>
        <p:nvSpPr>
          <p:cNvPr id="3" name="页脚占位符 2"/>
          <p:cNvSpPr>
            <a:spLocks noGrp="1"/>
          </p:cNvSpPr>
          <p:nvPr>
            <p:ph type="ftr" sz="quarter" idx="11"/>
          </p:nvPr>
        </p:nvSpPr>
        <p:spPr/>
        <p:txBody>
          <a:bodyPr rtlCol="0"/>
          <a:lstStyle/>
          <a:p>
            <a:pPr rtl="0"/>
            <a:endParaRPr lang="en-US" dirty="0"/>
          </a:p>
        </p:txBody>
      </p:sp>
      <p:sp>
        <p:nvSpPr>
          <p:cNvPr id="4" name="灯片编号占位符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9" name="长方形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767857" y="933450"/>
            <a:ext cx="3031852" cy="1722419"/>
          </a:xfrm>
        </p:spPr>
        <p:txBody>
          <a:bodyPr rtlCol="0" anchor="b">
            <a:normAutofit/>
          </a:bodyPr>
          <a:lstStyle>
            <a:lvl1pPr algn="l">
              <a:defRPr sz="2400" b="1">
                <a:solidFill>
                  <a:srgbClr val="FFFFFF"/>
                </a:solidFill>
              </a:defRPr>
            </a:lvl1pPr>
          </a:lstStyle>
          <a:p>
            <a:pPr rtl="0"/>
            <a:r>
              <a:rPr lang="zh-CN" altLang="en-US"/>
              <a:t>单击此处编辑母版标题样式</a:t>
            </a:r>
            <a:endParaRPr lang="en-US" dirty="0"/>
          </a:p>
        </p:txBody>
      </p:sp>
      <p:sp>
        <p:nvSpPr>
          <p:cNvPr id="3" name="内容占位符 2"/>
          <p:cNvSpPr>
            <a:spLocks noGrp="1"/>
          </p:cNvSpPr>
          <p:nvPr>
            <p:ph idx="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文本占位符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8" name="日期占位符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fld id="{D7791703-7779-4492-8183-3F96B27D2540}" type="datetime1">
              <a:rPr lang="zh-CN" altLang="en-US" smtClean="0"/>
              <a:t>2022/4/6</a:t>
            </a:fld>
            <a:endParaRPr lang="en-US" dirty="0"/>
          </a:p>
        </p:txBody>
      </p:sp>
      <p:sp>
        <p:nvSpPr>
          <p:cNvPr id="10" name="页脚占位符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endParaRPr lang="en-US" dirty="0"/>
          </a:p>
        </p:txBody>
      </p:sp>
      <p:sp>
        <p:nvSpPr>
          <p:cNvPr id="11" name="灯片编号占位符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a:xfrm>
            <a:off x="581193" y="4693389"/>
            <a:ext cx="11029616" cy="566738"/>
          </a:xfrm>
        </p:spPr>
        <p:txBody>
          <a:bodyPr rtlCol="0" anchor="b">
            <a:normAutofit/>
          </a:bodyPr>
          <a:lstStyle>
            <a:lvl1pPr algn="l">
              <a:defRPr sz="2400" b="1">
                <a:solidFill>
                  <a:schemeClr val="tx1">
                    <a:lumMod val="75000"/>
                    <a:lumOff val="25000"/>
                  </a:schemeClr>
                </a:solidFill>
              </a:defRPr>
            </a:lvl1pPr>
          </a:lstStyle>
          <a:p>
            <a:pPr rtl="0"/>
            <a:r>
              <a:rPr lang="zh-CN" altLang="en-US"/>
              <a:t>单击此处编辑母版标题样式</a:t>
            </a:r>
            <a:endParaRPr lang="en-US" dirty="0"/>
          </a:p>
        </p:txBody>
      </p:sp>
      <p:sp>
        <p:nvSpPr>
          <p:cNvPr id="3" name="图片占位符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a:t>单击图标添加图片</a:t>
            </a:r>
            <a:endParaRPr lang="en-US" dirty="0"/>
          </a:p>
        </p:txBody>
      </p:sp>
      <p:sp>
        <p:nvSpPr>
          <p:cNvPr id="4" name="文本占位符 3"/>
          <p:cNvSpPr>
            <a:spLocks noGrp="1"/>
          </p:cNvSpPr>
          <p:nvPr>
            <p:ph type="body" sz="half" idx="2"/>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p>
            <a:pPr rtl="0"/>
            <a:fld id="{D4D22F12-409A-40D9-8774-D34C978752A7}" type="datetime1">
              <a:rPr lang="zh-CN" altLang="en-US" smtClean="0"/>
              <a:t>2022/4/6</a:t>
            </a:fld>
            <a:endParaRPr lang="en-US" dirty="0"/>
          </a:p>
        </p:txBody>
      </p:sp>
      <p:sp>
        <p:nvSpPr>
          <p:cNvPr id="6" name="页脚占位符 5"/>
          <p:cNvSpPr>
            <a:spLocks noGrp="1"/>
          </p:cNvSpPr>
          <p:nvPr>
            <p:ph type="ftr" sz="quarter" idx="11"/>
          </p:nvPr>
        </p:nvSpPr>
        <p:spPr/>
        <p:txBody>
          <a:bodyPr rtlCol="0"/>
          <a:lstStyle/>
          <a:p>
            <a:pPr algn="l"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zh-cn" dirty="0"/>
              <a:t>单击此处编辑母版标题样式</a:t>
            </a:r>
            <a:endParaRPr lang="en-US" dirty="0"/>
          </a:p>
        </p:txBody>
      </p:sp>
      <p:sp>
        <p:nvSpPr>
          <p:cNvPr id="3" name="文本占位符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zh-cn"/>
              <a:t>单击此处编辑母版文本样式</a:t>
            </a:r>
          </a:p>
          <a:p>
            <a:pPr lvl="1" rtl="0"/>
            <a:r>
              <a:rPr lang="zh-cn"/>
              <a:t>第二级</a:t>
            </a:r>
          </a:p>
          <a:p>
            <a:pPr lvl="2" rtl="0"/>
            <a:r>
              <a:rPr lang="zh-cn"/>
              <a:t>第三级</a:t>
            </a:r>
          </a:p>
          <a:p>
            <a:pPr lvl="3" rtl="0"/>
            <a:r>
              <a:rPr lang="zh-cn"/>
              <a:t>第四级</a:t>
            </a:r>
          </a:p>
          <a:p>
            <a:pPr lvl="4" rtl="0"/>
            <a:r>
              <a:rPr lang="zh-cn"/>
              <a:t>第五级</a:t>
            </a:r>
            <a:endParaRPr lang="en-US" dirty="0"/>
          </a:p>
        </p:txBody>
      </p:sp>
      <p:sp>
        <p:nvSpPr>
          <p:cNvPr id="4" name="日期占位符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fld id="{4400FF2F-BAC0-4F33-9E13-F8F6FA55A14D}" type="datetime1">
              <a:rPr lang="zh-CN" altLang="en-US" smtClean="0"/>
              <a:t>2022/4/6</a:t>
            </a:fld>
            <a:endParaRPr lang="en-US" dirty="0"/>
          </a:p>
        </p:txBody>
      </p:sp>
      <p:sp>
        <p:nvSpPr>
          <p:cNvPr id="5" name="页脚占位符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endParaRPr lang="en-US" dirty="0"/>
          </a:p>
        </p:txBody>
      </p:sp>
      <p:sp>
        <p:nvSpPr>
          <p:cNvPr id="6" name="幻灯片编号占位符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fld id="{3A98EE3D-8CD1-4C3F-BD1C-C98C9596463C}" type="slidenum">
              <a:rPr lang="en-US" smtClean="0"/>
              <a:pPr/>
              <a:t>‹#›</a:t>
            </a:fld>
            <a:endParaRPr lang="en-US" dirty="0"/>
          </a:p>
        </p:txBody>
      </p:sp>
      <p:sp>
        <p:nvSpPr>
          <p:cNvPr id="9" name="矩形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长方形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矩形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p:txStyles>
    <p:titleStyle>
      <a:lvl1pPr algn="l" defTabSz="457200" rtl="0" eaLnBrk="1" latinLnBrk="0" hangingPunct="1">
        <a:lnSpc>
          <a:spcPct val="100000"/>
        </a:lnSpc>
        <a:spcBef>
          <a:spcPct val="0"/>
        </a:spcBef>
        <a:buNone/>
        <a:defRPr sz="28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FC3358C8-BB96-4C58-BD35-6479AA13D6E3}"/>
              </a:ext>
            </a:extLst>
          </p:cNvPr>
          <p:cNvSpPr>
            <a:spLocks noGrp="1"/>
          </p:cNvSpPr>
          <p:nvPr>
            <p:ph type="dt" sz="half" idx="10"/>
          </p:nvPr>
        </p:nvSpPr>
        <p:spPr/>
        <p:txBody>
          <a:bodyPr/>
          <a:lstStyle/>
          <a:p>
            <a:pPr rtl="0"/>
            <a:fld id="{F24FFC25-0C05-49C8-B150-3CF6B89B5C55}" type="datetime1">
              <a:rPr lang="zh-CN" altLang="en-US" smtClean="0"/>
              <a:t>2022/4/6</a:t>
            </a:fld>
            <a:endParaRPr lang="en-US" dirty="0"/>
          </a:p>
        </p:txBody>
      </p:sp>
      <p:sp>
        <p:nvSpPr>
          <p:cNvPr id="5" name="文本框 4">
            <a:extLst>
              <a:ext uri="{FF2B5EF4-FFF2-40B4-BE49-F238E27FC236}">
                <a16:creationId xmlns:a16="http://schemas.microsoft.com/office/drawing/2014/main" id="{82C6C336-5223-42F1-AD23-67781966201E}"/>
              </a:ext>
            </a:extLst>
          </p:cNvPr>
          <p:cNvSpPr txBox="1"/>
          <p:nvPr/>
        </p:nvSpPr>
        <p:spPr>
          <a:xfrm>
            <a:off x="821976" y="1233499"/>
            <a:ext cx="10913806" cy="1446550"/>
          </a:xfrm>
          <a:prstGeom prst="rect">
            <a:avLst/>
          </a:prstGeom>
          <a:noFill/>
        </p:spPr>
        <p:txBody>
          <a:bodyPr wrap="square" rtlCol="0">
            <a:spAutoFit/>
          </a:bodyPr>
          <a:lstStyle/>
          <a:p>
            <a:r>
              <a:rPr lang="en-US" altLang="zh-CN" sz="4400" dirty="0">
                <a:latin typeface="Times New Roman" panose="02020603050405020304" pitchFamily="18" charset="0"/>
                <a:cs typeface="Times New Roman" panose="02020603050405020304" pitchFamily="18" charset="0"/>
              </a:rPr>
              <a:t>Exploration on non-adversarial perturbation in NLP methods</a:t>
            </a:r>
            <a:endParaRPr lang="zh-CN" altLang="en-US" sz="44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DF44C7E8-5E5B-4D84-A007-887BDC959FAD}"/>
              </a:ext>
            </a:extLst>
          </p:cNvPr>
          <p:cNvSpPr txBox="1"/>
          <p:nvPr/>
        </p:nvSpPr>
        <p:spPr>
          <a:xfrm>
            <a:off x="3784152" y="4402127"/>
            <a:ext cx="3607740" cy="830997"/>
          </a:xfrm>
          <a:prstGeom prst="rect">
            <a:avLst/>
          </a:prstGeom>
          <a:noFill/>
        </p:spPr>
        <p:txBody>
          <a:bodyPr wrap="square" rtlCol="0">
            <a:spAutoFit/>
          </a:bodyPr>
          <a:lstStyle/>
          <a:p>
            <a:pPr algn="ctr"/>
            <a:r>
              <a:rPr lang="en-US" altLang="zh-CN" sz="2400" b="1" dirty="0" err="1">
                <a:latin typeface="Times New Roman" panose="02020603050405020304" pitchFamily="18" charset="0"/>
                <a:cs typeface="Times New Roman" panose="02020603050405020304" pitchFamily="18" charset="0"/>
              </a:rPr>
              <a:t>Lingfeng</a:t>
            </a:r>
            <a:r>
              <a:rPr lang="en-US" altLang="zh-CN" sz="2400" b="1" dirty="0">
                <a:latin typeface="Times New Roman" panose="02020603050405020304" pitchFamily="18" charset="0"/>
                <a:cs typeface="Times New Roman" panose="02020603050405020304" pitchFamily="18" charset="0"/>
              </a:rPr>
              <a:t> Shen</a:t>
            </a:r>
          </a:p>
          <a:p>
            <a:pPr algn="ctr"/>
            <a:r>
              <a:rPr lang="en-US" altLang="zh-CN" sz="2400" b="1" dirty="0">
                <a:latin typeface="Times New Roman" panose="02020603050405020304" pitchFamily="18" charset="0"/>
                <a:cs typeface="Times New Roman" panose="02020603050405020304" pitchFamily="18" charset="0"/>
              </a:rPr>
              <a:t>Tencent</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2774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7FDD9495-D577-4374-8803-3C0A4E964D30}"/>
              </a:ext>
            </a:extLst>
          </p:cNvPr>
          <p:cNvSpPr>
            <a:spLocks noGrp="1"/>
          </p:cNvSpPr>
          <p:nvPr>
            <p:ph type="dt" sz="half" idx="10"/>
          </p:nvPr>
        </p:nvSpPr>
        <p:spPr/>
        <p:txBody>
          <a:bodyPr/>
          <a:lstStyle/>
          <a:p>
            <a:pPr rtl="0"/>
            <a:fld id="{F24FFC25-0C05-49C8-B150-3CF6B89B5C55}" type="datetime1">
              <a:rPr lang="zh-CN" altLang="en-US" smtClean="0"/>
              <a:t>2022/4/6</a:t>
            </a:fld>
            <a:endParaRPr lang="en-US" dirty="0"/>
          </a:p>
        </p:txBody>
      </p:sp>
      <p:pic>
        <p:nvPicPr>
          <p:cNvPr id="5" name="内容占位符 4">
            <a:extLst>
              <a:ext uri="{FF2B5EF4-FFF2-40B4-BE49-F238E27FC236}">
                <a16:creationId xmlns:a16="http://schemas.microsoft.com/office/drawing/2014/main" id="{B98D2FC4-925C-4BCD-BD8B-A7D965F11C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4213" y="554540"/>
            <a:ext cx="5161291" cy="2317112"/>
          </a:xfrm>
          <a:prstGeom prst="rect">
            <a:avLst/>
          </a:prstGeom>
        </p:spPr>
      </p:pic>
      <p:sp>
        <p:nvSpPr>
          <p:cNvPr id="6" name="内容占位符 2">
            <a:extLst>
              <a:ext uri="{FF2B5EF4-FFF2-40B4-BE49-F238E27FC236}">
                <a16:creationId xmlns:a16="http://schemas.microsoft.com/office/drawing/2014/main" id="{E11BC5D9-C20A-4B4E-9D2E-7B162A32A1AD}"/>
              </a:ext>
            </a:extLst>
          </p:cNvPr>
          <p:cNvSpPr>
            <a:spLocks noGrp="1"/>
          </p:cNvSpPr>
          <p:nvPr>
            <p:ph idx="1"/>
          </p:nvPr>
        </p:nvSpPr>
        <p:spPr>
          <a:xfrm>
            <a:off x="979269" y="2734097"/>
            <a:ext cx="10530371" cy="1647205"/>
          </a:xfrm>
        </p:spPr>
        <p:txBody>
          <a:bodyPr/>
          <a:lstStyle/>
          <a:p>
            <a:r>
              <a:rPr lang="en-US" altLang="zh-CN" dirty="0">
                <a:latin typeface="Times New Roman" panose="02020603050405020304" pitchFamily="18" charset="0"/>
                <a:cs typeface="Times New Roman" panose="02020603050405020304" pitchFamily="18" charset="0"/>
              </a:rPr>
              <a:t>Previous work has used translation quality measures such as BLEU on noisy input as an indicator of robustness. Absolute model performance on noisy input is important, and we believe this is an appropriate measure for noisy domain evaluation. However, it does not disentangle model quality from the relative degradation under added noise. </a:t>
            </a:r>
            <a:endParaRPr lang="zh-CN" altLang="en-US" dirty="0">
              <a:latin typeface="Times New Roman" panose="02020603050405020304" pitchFamily="18" charset="0"/>
              <a:cs typeface="Times New Roman" panose="02020603050405020304" pitchFamily="18" charset="0"/>
            </a:endParaRPr>
          </a:p>
          <a:p>
            <a:endParaRPr lang="zh-CN" altLang="en-US" dirty="0"/>
          </a:p>
        </p:txBody>
      </p:sp>
      <p:pic>
        <p:nvPicPr>
          <p:cNvPr id="7" name="内容占位符 4" descr="文本, 信件&#10;&#10;描述已自动生成">
            <a:extLst>
              <a:ext uri="{FF2B5EF4-FFF2-40B4-BE49-F238E27FC236}">
                <a16:creationId xmlns:a16="http://schemas.microsoft.com/office/drawing/2014/main" id="{2C4E10E6-8171-4F60-B906-A7D5591E6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821" y="4004032"/>
            <a:ext cx="4778414" cy="2556827"/>
          </a:xfrm>
          <a:prstGeom prst="rect">
            <a:avLst/>
          </a:prstGeom>
        </p:spPr>
      </p:pic>
    </p:spTree>
    <p:extLst>
      <p:ext uri="{BB962C8B-B14F-4D97-AF65-F5344CB8AC3E}">
        <p14:creationId xmlns:p14="http://schemas.microsoft.com/office/powerpoint/2010/main" val="1946440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F61392B-0C53-454A-BA54-63525A24DD6E}"/>
              </a:ext>
            </a:extLst>
          </p:cNvPr>
          <p:cNvSpPr>
            <a:spLocks noGrp="1"/>
          </p:cNvSpPr>
          <p:nvPr>
            <p:ph type="dt" sz="half" idx="10"/>
          </p:nvPr>
        </p:nvSpPr>
        <p:spPr/>
        <p:txBody>
          <a:bodyPr/>
          <a:lstStyle/>
          <a:p>
            <a:pPr rtl="0"/>
            <a:fld id="{F24FFC25-0C05-49C8-B150-3CF6B89B5C55}" type="datetime1">
              <a:rPr lang="zh-CN" altLang="en-US" smtClean="0"/>
              <a:t>2022/4/6</a:t>
            </a:fld>
            <a:endParaRPr lang="en-US" dirty="0"/>
          </a:p>
        </p:txBody>
      </p:sp>
      <p:sp>
        <p:nvSpPr>
          <p:cNvPr id="7" name="文本框 6">
            <a:extLst>
              <a:ext uri="{FF2B5EF4-FFF2-40B4-BE49-F238E27FC236}">
                <a16:creationId xmlns:a16="http://schemas.microsoft.com/office/drawing/2014/main" id="{4225083E-8EAA-41EA-ADE0-07E48D5F5396}"/>
              </a:ext>
            </a:extLst>
          </p:cNvPr>
          <p:cNvSpPr txBox="1"/>
          <p:nvPr/>
        </p:nvSpPr>
        <p:spPr>
          <a:xfrm>
            <a:off x="798379" y="882650"/>
            <a:ext cx="2576052" cy="646331"/>
          </a:xfrm>
          <a:prstGeom prst="rect">
            <a:avLst/>
          </a:prstGeom>
          <a:noFill/>
        </p:spPr>
        <p:txBody>
          <a:bodyPr wrap="square" rtlCol="0">
            <a:spAutoFit/>
          </a:bodyPr>
          <a:lstStyle/>
          <a:p>
            <a:r>
              <a:rPr lang="en-US" altLang="zh-CN" sz="3600" dirty="0">
                <a:latin typeface="Times New Roman" panose="02020603050405020304" pitchFamily="18" charset="0"/>
                <a:cs typeface="Times New Roman" panose="02020603050405020304" pitchFamily="18" charset="0"/>
              </a:rPr>
              <a:t>Formulation</a:t>
            </a:r>
            <a:endParaRPr lang="zh-CN" altLang="en-US" sz="3600" dirty="0">
              <a:latin typeface="Times New Roman" panose="02020603050405020304" pitchFamily="18" charset="0"/>
              <a:cs typeface="Times New Roman" panose="02020603050405020304" pitchFamily="18" charset="0"/>
            </a:endParaRPr>
          </a:p>
        </p:txBody>
      </p:sp>
      <p:pic>
        <p:nvPicPr>
          <p:cNvPr id="9" name="图片 8" descr="文本, 信件&#10;&#10;描述已自动生成">
            <a:extLst>
              <a:ext uri="{FF2B5EF4-FFF2-40B4-BE49-F238E27FC236}">
                <a16:creationId xmlns:a16="http://schemas.microsoft.com/office/drawing/2014/main" id="{00D737AC-F127-4242-93E9-E0F5175E4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3552" y="1864188"/>
            <a:ext cx="6543929" cy="4559726"/>
          </a:xfrm>
          <a:prstGeom prst="rect">
            <a:avLst/>
          </a:prstGeom>
        </p:spPr>
      </p:pic>
    </p:spTree>
    <p:extLst>
      <p:ext uri="{BB962C8B-B14F-4D97-AF65-F5344CB8AC3E}">
        <p14:creationId xmlns:p14="http://schemas.microsoft.com/office/powerpoint/2010/main" val="3676598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373C9D3-C8A9-4834-B41B-E4C2CD9F01E6}"/>
              </a:ext>
            </a:extLst>
          </p:cNvPr>
          <p:cNvSpPr>
            <a:spLocks noGrp="1"/>
          </p:cNvSpPr>
          <p:nvPr>
            <p:ph type="dt" sz="half" idx="10"/>
          </p:nvPr>
        </p:nvSpPr>
        <p:spPr/>
        <p:txBody>
          <a:bodyPr/>
          <a:lstStyle/>
          <a:p>
            <a:pPr rtl="0"/>
            <a:fld id="{F24FFC25-0C05-49C8-B150-3CF6B89B5C55}" type="datetime1">
              <a:rPr lang="zh-CN" altLang="en-US" smtClean="0"/>
              <a:t>2022/4/6</a:t>
            </a:fld>
            <a:endParaRPr lang="en-US" dirty="0"/>
          </a:p>
        </p:txBody>
      </p:sp>
      <p:pic>
        <p:nvPicPr>
          <p:cNvPr id="5" name="内容占位符 6" descr="文本&#10;&#10;描述已自动生成">
            <a:extLst>
              <a:ext uri="{FF2B5EF4-FFF2-40B4-BE49-F238E27FC236}">
                <a16:creationId xmlns:a16="http://schemas.microsoft.com/office/drawing/2014/main" id="{55BCFF66-4D40-4380-8B54-6A7F05CE2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572" y="1253331"/>
            <a:ext cx="9265148" cy="4351338"/>
          </a:xfrm>
          <a:prstGeom prst="rect">
            <a:avLst/>
          </a:prstGeom>
        </p:spPr>
      </p:pic>
    </p:spTree>
    <p:extLst>
      <p:ext uri="{BB962C8B-B14F-4D97-AF65-F5344CB8AC3E}">
        <p14:creationId xmlns:p14="http://schemas.microsoft.com/office/powerpoint/2010/main" val="1286096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8F325B3D-F321-4C38-862D-7051AFF16E85}"/>
              </a:ext>
            </a:extLst>
          </p:cNvPr>
          <p:cNvSpPr>
            <a:spLocks noGrp="1"/>
          </p:cNvSpPr>
          <p:nvPr>
            <p:ph type="dt" sz="half" idx="10"/>
          </p:nvPr>
        </p:nvSpPr>
        <p:spPr/>
        <p:txBody>
          <a:bodyPr/>
          <a:lstStyle/>
          <a:p>
            <a:pPr rtl="0"/>
            <a:fld id="{F24FFC25-0C05-49C8-B150-3CF6B89B5C55}" type="datetime1">
              <a:rPr lang="zh-CN" altLang="en-US" smtClean="0"/>
              <a:t>2022/4/6</a:t>
            </a:fld>
            <a:endParaRPr lang="en-US" dirty="0"/>
          </a:p>
        </p:txBody>
      </p:sp>
      <p:pic>
        <p:nvPicPr>
          <p:cNvPr id="5" name="内容占位符 4" descr="表格&#10;&#10;描述已自动生成">
            <a:extLst>
              <a:ext uri="{FF2B5EF4-FFF2-40B4-BE49-F238E27FC236}">
                <a16:creationId xmlns:a16="http://schemas.microsoft.com/office/drawing/2014/main" id="{D4BF53C8-7607-4B80-9171-2917708FB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7718" y="1005972"/>
            <a:ext cx="8383990" cy="5206695"/>
          </a:xfrm>
          <a:prstGeom prst="rect">
            <a:avLst/>
          </a:prstGeom>
        </p:spPr>
      </p:pic>
    </p:spTree>
    <p:extLst>
      <p:ext uri="{BB962C8B-B14F-4D97-AF65-F5344CB8AC3E}">
        <p14:creationId xmlns:p14="http://schemas.microsoft.com/office/powerpoint/2010/main" val="1165565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2DC0A302-7DAE-411D-9758-87944FD3B41D}"/>
              </a:ext>
            </a:extLst>
          </p:cNvPr>
          <p:cNvSpPr>
            <a:spLocks noGrp="1"/>
          </p:cNvSpPr>
          <p:nvPr>
            <p:ph type="dt" sz="half" idx="10"/>
          </p:nvPr>
        </p:nvSpPr>
        <p:spPr/>
        <p:txBody>
          <a:bodyPr/>
          <a:lstStyle/>
          <a:p>
            <a:pPr rtl="0"/>
            <a:fld id="{F24FFC25-0C05-49C8-B150-3CF6B89B5C55}" type="datetime1">
              <a:rPr lang="zh-CN" altLang="en-US" smtClean="0"/>
              <a:t>2022/4/6</a:t>
            </a:fld>
            <a:endParaRPr lang="en-US" dirty="0"/>
          </a:p>
        </p:txBody>
      </p:sp>
      <p:pic>
        <p:nvPicPr>
          <p:cNvPr id="5" name="内容占位符 4" descr="图表, 散点图&#10;&#10;描述已自动生成">
            <a:extLst>
              <a:ext uri="{FF2B5EF4-FFF2-40B4-BE49-F238E27FC236}">
                <a16:creationId xmlns:a16="http://schemas.microsoft.com/office/drawing/2014/main" id="{E6223E5E-6445-4483-A44A-4AA1A1AFC4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519" y="793846"/>
            <a:ext cx="9778040" cy="5707888"/>
          </a:xfrm>
          <a:prstGeom prst="rect">
            <a:avLst/>
          </a:prstGeom>
        </p:spPr>
      </p:pic>
    </p:spTree>
    <p:extLst>
      <p:ext uri="{BB962C8B-B14F-4D97-AF65-F5344CB8AC3E}">
        <p14:creationId xmlns:p14="http://schemas.microsoft.com/office/powerpoint/2010/main" val="2013753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长方形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标题 1">
            <a:extLst>
              <a:ext uri="{FF2B5EF4-FFF2-40B4-BE49-F238E27FC236}">
                <a16:creationId xmlns:a16="http://schemas.microsoft.com/office/drawing/2014/main" id="{1C21E816-31F5-48BB-BD02-D15F2F18B48A}"/>
              </a:ext>
            </a:extLst>
          </p:cNvPr>
          <p:cNvSpPr>
            <a:spLocks noGrp="1"/>
          </p:cNvSpPr>
          <p:nvPr>
            <p:ph type="ctrTitle"/>
          </p:nvPr>
        </p:nvSpPr>
        <p:spPr>
          <a:xfrm>
            <a:off x="596714" y="3014516"/>
            <a:ext cx="10993549" cy="1153205"/>
          </a:xfrm>
        </p:spPr>
        <p:txBody>
          <a:bodyPr rtlCol="0">
            <a:normAutofit fontScale="90000"/>
          </a:bodyPr>
          <a:lstStyle/>
          <a:p>
            <a:r>
              <a:rPr lang="en-US" altLang="zh-CN" dirty="0"/>
              <a:t>Text Auto-Augment: Learning Compositional Augmentation Policy for Text Classification</a:t>
            </a:r>
            <a:endParaRPr lang="zh-cn" dirty="0"/>
          </a:p>
        </p:txBody>
      </p:sp>
      <p:sp>
        <p:nvSpPr>
          <p:cNvPr id="20" name="长方形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矩形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长方形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8" name="图片 7" descr="文本&#10;&#10;描述已自动生成">
            <a:extLst>
              <a:ext uri="{FF2B5EF4-FFF2-40B4-BE49-F238E27FC236}">
                <a16:creationId xmlns:a16="http://schemas.microsoft.com/office/drawing/2014/main" id="{41F5FE57-3E43-4A5A-BB43-590FEFDD1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9509" y="4284218"/>
            <a:ext cx="8487960" cy="1962424"/>
          </a:xfrm>
          <a:prstGeom prst="rect">
            <a:avLst/>
          </a:prstGeom>
        </p:spPr>
      </p:pic>
      <p:sp>
        <p:nvSpPr>
          <p:cNvPr id="9" name="文本框 8">
            <a:extLst>
              <a:ext uri="{FF2B5EF4-FFF2-40B4-BE49-F238E27FC236}">
                <a16:creationId xmlns:a16="http://schemas.microsoft.com/office/drawing/2014/main" id="{D383C315-DBEA-4788-9AB5-FF62AA82EB94}"/>
              </a:ext>
            </a:extLst>
          </p:cNvPr>
          <p:cNvSpPr txBox="1"/>
          <p:nvPr/>
        </p:nvSpPr>
        <p:spPr>
          <a:xfrm>
            <a:off x="785833" y="903135"/>
            <a:ext cx="10913806" cy="769441"/>
          </a:xfrm>
          <a:prstGeom prst="rect">
            <a:avLst/>
          </a:prstGeom>
          <a:noFill/>
        </p:spPr>
        <p:txBody>
          <a:bodyPr wrap="square" rtlCol="0">
            <a:spAutoFit/>
          </a:bodyPr>
          <a:lstStyle/>
          <a:p>
            <a:r>
              <a:rPr lang="en-US" altLang="zh-CN" sz="4400" dirty="0">
                <a:latin typeface="Times New Roman" panose="02020603050405020304" pitchFamily="18" charset="0"/>
                <a:cs typeface="Times New Roman" panose="02020603050405020304" pitchFamily="18" charset="0"/>
              </a:rPr>
              <a:t>Application</a:t>
            </a:r>
            <a:endParaRPr lang="zh-CN" alt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5805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3E10BE12-8941-4706-B709-01F7447BE8A6}"/>
              </a:ext>
            </a:extLst>
          </p:cNvPr>
          <p:cNvSpPr>
            <a:spLocks noGrp="1"/>
          </p:cNvSpPr>
          <p:nvPr>
            <p:ph idx="1"/>
          </p:nvPr>
        </p:nvSpPr>
        <p:spPr>
          <a:xfrm>
            <a:off x="967085" y="1029749"/>
            <a:ext cx="10081216" cy="2988578"/>
          </a:xfrm>
        </p:spPr>
        <p:txBody>
          <a:bodyPr/>
          <a:lstStyle/>
          <a:p>
            <a:r>
              <a:rPr lang="en-US" altLang="zh-CN" dirty="0"/>
              <a:t>Generation-based methods utilize conditional generation models to synthesize the paraphrases of the original sentences</a:t>
            </a:r>
            <a:r>
              <a:rPr lang="zh-CN" altLang="en-US" dirty="0"/>
              <a:t>，</a:t>
            </a:r>
            <a:r>
              <a:rPr lang="en-US" altLang="zh-CN" dirty="0"/>
              <a:t>which have advantages in instance fluency and label preservation but suffer from the heavy cost of model pre-training and decoding.</a:t>
            </a:r>
          </a:p>
          <a:p>
            <a:r>
              <a:rPr lang="en-US" altLang="zh-CN" dirty="0"/>
              <a:t>Editing-based methods instead apply label-invariant sentence editing operations (swap, delete, etc.) on the raw instance, which are simpler and more efficient in practice. However, the editing-based methods are sensitive to the preset hyper-parameters including the type of the applied operations and the proportion of words to be edited. </a:t>
            </a:r>
          </a:p>
          <a:p>
            <a:endParaRPr lang="zh-CN" altLang="en-US" dirty="0"/>
          </a:p>
        </p:txBody>
      </p:sp>
      <p:sp>
        <p:nvSpPr>
          <p:cNvPr id="8" name="内容占位符 4">
            <a:extLst>
              <a:ext uri="{FF2B5EF4-FFF2-40B4-BE49-F238E27FC236}">
                <a16:creationId xmlns:a16="http://schemas.microsoft.com/office/drawing/2014/main" id="{1F45C597-0B4E-4C38-A783-FEF3DA438CB5}"/>
              </a:ext>
            </a:extLst>
          </p:cNvPr>
          <p:cNvSpPr txBox="1">
            <a:spLocks/>
          </p:cNvSpPr>
          <p:nvPr/>
        </p:nvSpPr>
        <p:spPr>
          <a:xfrm>
            <a:off x="967085" y="3429000"/>
            <a:ext cx="10014104" cy="2988578"/>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CN" dirty="0"/>
              <a:t>To overcome the limitations above, this paper propose a framework named Text Auto-Augment (TAA) to establish a learnable and compositional paradigm for the data augmentation. Our goal is to automatically learn the optimal editing-based data augmentation policy for obtaining a higher quality augmented dataset and thus enhancing the target text classification model.</a:t>
            </a:r>
            <a:endParaRPr lang="zh-CN" altLang="en-US" dirty="0"/>
          </a:p>
        </p:txBody>
      </p:sp>
    </p:spTree>
    <p:extLst>
      <p:ext uri="{BB962C8B-B14F-4D97-AF65-F5344CB8AC3E}">
        <p14:creationId xmlns:p14="http://schemas.microsoft.com/office/powerpoint/2010/main" val="263784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9383C96-6133-4B5F-80B0-7CCAC2B04556}"/>
              </a:ext>
            </a:extLst>
          </p:cNvPr>
          <p:cNvSpPr>
            <a:spLocks noGrp="1"/>
          </p:cNvSpPr>
          <p:nvPr>
            <p:ph type="dt" sz="half" idx="10"/>
          </p:nvPr>
        </p:nvSpPr>
        <p:spPr/>
        <p:txBody>
          <a:bodyPr/>
          <a:lstStyle/>
          <a:p>
            <a:pPr rtl="0"/>
            <a:fld id="{F24FFC25-0C05-49C8-B150-3CF6B89B5C55}" type="datetime1">
              <a:rPr lang="zh-CN" altLang="en-US" smtClean="0"/>
              <a:t>2022/4/6</a:t>
            </a:fld>
            <a:endParaRPr lang="en-US" dirty="0"/>
          </a:p>
        </p:txBody>
      </p:sp>
      <p:sp>
        <p:nvSpPr>
          <p:cNvPr id="7" name="标题 5">
            <a:extLst>
              <a:ext uri="{FF2B5EF4-FFF2-40B4-BE49-F238E27FC236}">
                <a16:creationId xmlns:a16="http://schemas.microsoft.com/office/drawing/2014/main" id="{4F1E5465-F3C1-4962-ABC9-065F4DFF88D6}"/>
              </a:ext>
            </a:extLst>
          </p:cNvPr>
          <p:cNvSpPr>
            <a:spLocks noGrp="1"/>
          </p:cNvSpPr>
          <p:nvPr>
            <p:ph idx="1"/>
          </p:nvPr>
        </p:nvSpPr>
        <p:spPr>
          <a:xfrm>
            <a:off x="639748" y="1529899"/>
            <a:ext cx="11029950" cy="3633788"/>
          </a:xfrm>
        </p:spPr>
        <p:txBody>
          <a:bodyPr/>
          <a:lstStyle/>
          <a:p>
            <a:r>
              <a:rPr lang="en-US" altLang="zh-CN" dirty="0"/>
              <a:t>We design an augmentation policy as a set of various editing operations: policy = {op1 , · · · , </a:t>
            </a:r>
            <a:r>
              <a:rPr lang="en-US" altLang="zh-CN" dirty="0" err="1"/>
              <a:t>opN</a:t>
            </a:r>
            <a:r>
              <a:rPr lang="en-US" altLang="zh-CN" dirty="0"/>
              <a:t> } and each operation is defined with a parameter triplet: op = &lt;type t, probability p, magnitude λ&gt;.</a:t>
            </a:r>
          </a:p>
          <a:p>
            <a:r>
              <a:rPr lang="en-US" altLang="zh-CN" dirty="0"/>
              <a:t>(1) Type t ∈ {Random Swap, Random Delete, TF-IDF Insert, TF-IDF Substitute, WordNet Substitute}. </a:t>
            </a:r>
          </a:p>
          <a:p>
            <a:r>
              <a:rPr lang="en-US" altLang="zh-CN" dirty="0"/>
              <a:t>(2) Probability p ∈ [0, 1] of being applied. </a:t>
            </a:r>
          </a:p>
          <a:p>
            <a:r>
              <a:rPr lang="en-US" altLang="zh-CN" dirty="0"/>
              <a:t>(3) Magnitude </a:t>
            </a:r>
            <a:r>
              <a:rPr lang="el-GR" altLang="zh-CN" dirty="0"/>
              <a:t>λ ∈ [0, 0.5] </a:t>
            </a:r>
            <a:r>
              <a:rPr lang="en-US" altLang="zh-CN" dirty="0"/>
              <a:t>which determines the proportion of the words to be edited.</a:t>
            </a:r>
            <a:endParaRPr lang="zh-CN" altLang="en-US" dirty="0"/>
          </a:p>
        </p:txBody>
      </p:sp>
      <p:sp>
        <p:nvSpPr>
          <p:cNvPr id="8" name="文本框 7">
            <a:extLst>
              <a:ext uri="{FF2B5EF4-FFF2-40B4-BE49-F238E27FC236}">
                <a16:creationId xmlns:a16="http://schemas.microsoft.com/office/drawing/2014/main" id="{620CE26A-6F91-4349-9E2B-453C9948493C}"/>
              </a:ext>
            </a:extLst>
          </p:cNvPr>
          <p:cNvSpPr txBox="1"/>
          <p:nvPr/>
        </p:nvSpPr>
        <p:spPr>
          <a:xfrm>
            <a:off x="713064" y="1006679"/>
            <a:ext cx="6107186"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Compositional Augmentation Policy</a:t>
            </a:r>
            <a:endParaRPr lang="zh-CN" altLang="en-US" sz="2800" dirty="0">
              <a:latin typeface="Times New Roman" panose="02020603050405020304" pitchFamily="18" charset="0"/>
              <a:cs typeface="Times New Roman" panose="02020603050405020304" pitchFamily="18" charset="0"/>
            </a:endParaRPr>
          </a:p>
        </p:txBody>
      </p:sp>
      <p:pic>
        <p:nvPicPr>
          <p:cNvPr id="10" name="图片 9" descr="文本&#10;&#10;描述已自动生成">
            <a:extLst>
              <a:ext uri="{FF2B5EF4-FFF2-40B4-BE49-F238E27FC236}">
                <a16:creationId xmlns:a16="http://schemas.microsoft.com/office/drawing/2014/main" id="{AE4DF65F-7C5B-4B90-80A9-99C7D59EF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0437" y="4714613"/>
            <a:ext cx="5897508" cy="1136708"/>
          </a:xfrm>
          <a:prstGeom prst="rect">
            <a:avLst/>
          </a:prstGeom>
        </p:spPr>
      </p:pic>
    </p:spTree>
    <p:extLst>
      <p:ext uri="{BB962C8B-B14F-4D97-AF65-F5344CB8AC3E}">
        <p14:creationId xmlns:p14="http://schemas.microsoft.com/office/powerpoint/2010/main" val="328543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CBEAD17C-C35E-4C62-AC26-D3863AC87DD0}"/>
              </a:ext>
            </a:extLst>
          </p:cNvPr>
          <p:cNvSpPr>
            <a:spLocks noGrp="1"/>
          </p:cNvSpPr>
          <p:nvPr>
            <p:ph type="dt" sz="half" idx="10"/>
          </p:nvPr>
        </p:nvSpPr>
        <p:spPr/>
        <p:txBody>
          <a:bodyPr/>
          <a:lstStyle/>
          <a:p>
            <a:pPr rtl="0"/>
            <a:fld id="{F24FFC25-0C05-49C8-B150-3CF6B89B5C55}" type="datetime1">
              <a:rPr lang="zh-CN" altLang="en-US" smtClean="0"/>
              <a:t>2022/4/6</a:t>
            </a:fld>
            <a:endParaRPr lang="en-US" dirty="0"/>
          </a:p>
        </p:txBody>
      </p:sp>
      <p:sp>
        <p:nvSpPr>
          <p:cNvPr id="5" name="标题 1">
            <a:extLst>
              <a:ext uri="{FF2B5EF4-FFF2-40B4-BE49-F238E27FC236}">
                <a16:creationId xmlns:a16="http://schemas.microsoft.com/office/drawing/2014/main" id="{04AA369F-10BC-44FA-AB22-0F6BA0AF494C}"/>
              </a:ext>
            </a:extLst>
          </p:cNvPr>
          <p:cNvSpPr>
            <a:spLocks noGrp="1"/>
          </p:cNvSpPr>
          <p:nvPr>
            <p:ph idx="1"/>
          </p:nvPr>
        </p:nvSpPr>
        <p:spPr>
          <a:xfrm>
            <a:off x="681693" y="1125161"/>
            <a:ext cx="9578043" cy="1232146"/>
          </a:xfrm>
        </p:spPr>
        <p:txBody>
          <a:bodyPr/>
          <a:lstStyle/>
          <a:p>
            <a:r>
              <a:rPr lang="en-US" altLang="zh-CN" dirty="0"/>
              <a:t>To further increase the diversity of augmented data and enlarge the support of the training distribution, our policy applies more than one operation to the original sentence in a recursive way</a:t>
            </a:r>
            <a:endParaRPr lang="zh-CN" altLang="en-US" dirty="0"/>
          </a:p>
        </p:txBody>
      </p:sp>
      <p:pic>
        <p:nvPicPr>
          <p:cNvPr id="7" name="图片 6" descr="文本&#10;&#10;描述已自动生成">
            <a:extLst>
              <a:ext uri="{FF2B5EF4-FFF2-40B4-BE49-F238E27FC236}">
                <a16:creationId xmlns:a16="http://schemas.microsoft.com/office/drawing/2014/main" id="{B4F210BF-36D3-4710-9749-019FFBFFB4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6042" y="2248251"/>
            <a:ext cx="6801316" cy="1024198"/>
          </a:xfrm>
          <a:prstGeom prst="rect">
            <a:avLst/>
          </a:prstGeom>
        </p:spPr>
      </p:pic>
      <p:pic>
        <p:nvPicPr>
          <p:cNvPr id="9" name="图片 8" descr="图片包含 图表&#10;&#10;描述已自动生成">
            <a:extLst>
              <a:ext uri="{FF2B5EF4-FFF2-40B4-BE49-F238E27FC236}">
                <a16:creationId xmlns:a16="http://schemas.microsoft.com/office/drawing/2014/main" id="{0CE89EAA-4BBF-4F2F-B61F-29134DDCE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358" y="2945858"/>
            <a:ext cx="9966960" cy="3660618"/>
          </a:xfrm>
          <a:prstGeom prst="rect">
            <a:avLst/>
          </a:prstGeom>
        </p:spPr>
      </p:pic>
    </p:spTree>
    <p:extLst>
      <p:ext uri="{BB962C8B-B14F-4D97-AF65-F5344CB8AC3E}">
        <p14:creationId xmlns:p14="http://schemas.microsoft.com/office/powerpoint/2010/main" val="1072498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CA94E2F-5C15-4FAE-A8BE-322F466394C4}"/>
              </a:ext>
            </a:extLst>
          </p:cNvPr>
          <p:cNvSpPr>
            <a:spLocks noGrp="1"/>
          </p:cNvSpPr>
          <p:nvPr>
            <p:ph idx="1"/>
          </p:nvPr>
        </p:nvSpPr>
        <p:spPr>
          <a:xfrm>
            <a:off x="581192" y="1817644"/>
            <a:ext cx="11029615" cy="1635518"/>
          </a:xfrm>
        </p:spPr>
        <p:txBody>
          <a:bodyPr/>
          <a:lstStyle/>
          <a:p>
            <a:r>
              <a:rPr lang="en-US" altLang="zh-CN" dirty="0"/>
              <a:t>In traditional methods, the parameters of data augmentation are preset before training then tuned on the validation set </a:t>
            </a:r>
            <a:r>
              <a:rPr lang="en-US" altLang="zh-CN" dirty="0" err="1"/>
              <a:t>Dval</a:t>
            </a:r>
            <a:r>
              <a:rPr lang="en-US" altLang="zh-CN" dirty="0"/>
              <a:t>, which is similar to the paradigm of hyper-parameters tuning.</a:t>
            </a:r>
          </a:p>
          <a:p>
            <a:r>
              <a:rPr lang="en-US" altLang="zh-CN" dirty="0"/>
              <a:t>For this reason, we cast the problem of augmentation policy optimization as the Combined Algorithm Selection and Hyper-parameter (CASH) optimization problem </a:t>
            </a:r>
            <a:endParaRPr lang="zh-CN" altLang="en-US" dirty="0"/>
          </a:p>
        </p:txBody>
      </p:sp>
      <p:sp>
        <p:nvSpPr>
          <p:cNvPr id="4" name="日期占位符 3">
            <a:extLst>
              <a:ext uri="{FF2B5EF4-FFF2-40B4-BE49-F238E27FC236}">
                <a16:creationId xmlns:a16="http://schemas.microsoft.com/office/drawing/2014/main" id="{3ED3077C-54EF-4D0A-AE42-B7128469C30E}"/>
              </a:ext>
            </a:extLst>
          </p:cNvPr>
          <p:cNvSpPr>
            <a:spLocks noGrp="1"/>
          </p:cNvSpPr>
          <p:nvPr>
            <p:ph type="dt" sz="half" idx="10"/>
          </p:nvPr>
        </p:nvSpPr>
        <p:spPr/>
        <p:txBody>
          <a:bodyPr/>
          <a:lstStyle/>
          <a:p>
            <a:pPr rtl="0"/>
            <a:fld id="{F24FFC25-0C05-49C8-B150-3CF6B89B5C55}" type="datetime1">
              <a:rPr lang="zh-CN" altLang="en-US" smtClean="0"/>
              <a:t>2022/4/6</a:t>
            </a:fld>
            <a:endParaRPr lang="en-US" dirty="0"/>
          </a:p>
        </p:txBody>
      </p:sp>
      <p:sp>
        <p:nvSpPr>
          <p:cNvPr id="6" name="文本框 5">
            <a:extLst>
              <a:ext uri="{FF2B5EF4-FFF2-40B4-BE49-F238E27FC236}">
                <a16:creationId xmlns:a16="http://schemas.microsoft.com/office/drawing/2014/main" id="{124056C2-71AF-4D50-9929-00FA3C92CB72}"/>
              </a:ext>
            </a:extLst>
          </p:cNvPr>
          <p:cNvSpPr txBox="1"/>
          <p:nvPr/>
        </p:nvSpPr>
        <p:spPr>
          <a:xfrm>
            <a:off x="713064" y="1006679"/>
            <a:ext cx="6107186"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Learnable Data Augmentation Policy </a:t>
            </a:r>
            <a:endParaRPr lang="zh-CN" altLang="en-US" sz="2800" dirty="0">
              <a:latin typeface="Times New Roman" panose="02020603050405020304" pitchFamily="18" charset="0"/>
              <a:cs typeface="Times New Roman" panose="02020603050405020304" pitchFamily="18" charset="0"/>
            </a:endParaRPr>
          </a:p>
        </p:txBody>
      </p:sp>
      <p:sp>
        <p:nvSpPr>
          <p:cNvPr id="7" name="内容占位符 2">
            <a:extLst>
              <a:ext uri="{FF2B5EF4-FFF2-40B4-BE49-F238E27FC236}">
                <a16:creationId xmlns:a16="http://schemas.microsoft.com/office/drawing/2014/main" id="{0A65A71B-7943-4F58-B922-403CA2BAA1B4}"/>
              </a:ext>
            </a:extLst>
          </p:cNvPr>
          <p:cNvSpPr txBox="1">
            <a:spLocks/>
          </p:cNvSpPr>
          <p:nvPr/>
        </p:nvSpPr>
        <p:spPr>
          <a:xfrm>
            <a:off x="581192" y="2923148"/>
            <a:ext cx="11029615" cy="1635518"/>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CN" dirty="0"/>
              <a:t>We propose a novel metric to measure the loss of a policy and a model:</a:t>
            </a:r>
          </a:p>
        </p:txBody>
      </p:sp>
      <p:pic>
        <p:nvPicPr>
          <p:cNvPr id="9" name="图片 8">
            <a:extLst>
              <a:ext uri="{FF2B5EF4-FFF2-40B4-BE49-F238E27FC236}">
                <a16:creationId xmlns:a16="http://schemas.microsoft.com/office/drawing/2014/main" id="{85EA2662-DC20-4632-8FF1-24A7DDAE21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493" y="4051611"/>
            <a:ext cx="4776063" cy="675237"/>
          </a:xfrm>
          <a:prstGeom prst="rect">
            <a:avLst/>
          </a:prstGeom>
        </p:spPr>
      </p:pic>
      <p:sp>
        <p:nvSpPr>
          <p:cNvPr id="10" name="文本框 9">
            <a:extLst>
              <a:ext uri="{FF2B5EF4-FFF2-40B4-BE49-F238E27FC236}">
                <a16:creationId xmlns:a16="http://schemas.microsoft.com/office/drawing/2014/main" id="{F22E0267-177D-4C55-9121-678E393CEA5F}"/>
              </a:ext>
            </a:extLst>
          </p:cNvPr>
          <p:cNvSpPr txBox="1"/>
          <p:nvPr/>
        </p:nvSpPr>
        <p:spPr>
          <a:xfrm>
            <a:off x="1367405" y="4991700"/>
            <a:ext cx="9932565" cy="830997"/>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It denotes the loss that the model achieves on the validation set after trained on the augmented set.</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8066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6873A0E-6A5E-4A09-BD7B-2046FE5FC40C}"/>
              </a:ext>
            </a:extLst>
          </p:cNvPr>
          <p:cNvSpPr>
            <a:spLocks noGrp="1"/>
          </p:cNvSpPr>
          <p:nvPr>
            <p:ph idx="1"/>
          </p:nvPr>
        </p:nvSpPr>
        <p:spPr>
          <a:xfrm>
            <a:off x="581192" y="1611757"/>
            <a:ext cx="11029615" cy="3634486"/>
          </a:xfrm>
        </p:spPr>
        <p:txBody>
          <a:bodyPr/>
          <a:lstStyle/>
          <a:p>
            <a:r>
              <a:rPr lang="en-US" altLang="zh-CN" dirty="0">
                <a:latin typeface="Times New Roman" panose="02020603050405020304" pitchFamily="18" charset="0"/>
                <a:cs typeface="Times New Roman" panose="02020603050405020304" pitchFamily="18" charset="0"/>
              </a:rPr>
              <a:t>Background</a:t>
            </a:r>
          </a:p>
          <a:p>
            <a:r>
              <a:rPr lang="en-US" altLang="zh-CN" dirty="0">
                <a:latin typeface="Times New Roman" panose="02020603050405020304" pitchFamily="18" charset="0"/>
                <a:cs typeface="Times New Roman" panose="02020603050405020304" pitchFamily="18" charset="0"/>
              </a:rPr>
              <a:t>Empirical Study/Evaluation</a:t>
            </a:r>
          </a:p>
          <a:p>
            <a:r>
              <a:rPr lang="en-US" altLang="zh-CN" dirty="0">
                <a:latin typeface="Times New Roman" panose="02020603050405020304" pitchFamily="18" charset="0"/>
                <a:cs typeface="Times New Roman" panose="02020603050405020304" pitchFamily="18" charset="0"/>
              </a:rPr>
              <a:t>Application</a:t>
            </a:r>
          </a:p>
          <a:p>
            <a:r>
              <a:rPr lang="en-US" altLang="zh-CN" dirty="0">
                <a:latin typeface="Times New Roman" panose="02020603050405020304" pitchFamily="18" charset="0"/>
                <a:cs typeface="Times New Roman" panose="02020603050405020304" pitchFamily="18" charset="0"/>
              </a:rPr>
              <a:t>Understanding/Explanation</a:t>
            </a:r>
          </a:p>
          <a:p>
            <a:r>
              <a:rPr lang="en-US" altLang="zh-CN" dirty="0">
                <a:latin typeface="Times New Roman" panose="02020603050405020304" pitchFamily="18" charset="0"/>
                <a:cs typeface="Times New Roman" panose="02020603050405020304" pitchFamily="18" charset="0"/>
              </a:rPr>
              <a:t>Miscellaneous</a:t>
            </a:r>
            <a:endParaRPr lang="zh-CN" altLang="en-US"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89FC9D63-3221-437C-88F7-C42833F90159}"/>
              </a:ext>
            </a:extLst>
          </p:cNvPr>
          <p:cNvSpPr>
            <a:spLocks noGrp="1"/>
          </p:cNvSpPr>
          <p:nvPr>
            <p:ph type="dt" sz="half" idx="10"/>
          </p:nvPr>
        </p:nvSpPr>
        <p:spPr/>
        <p:txBody>
          <a:bodyPr/>
          <a:lstStyle/>
          <a:p>
            <a:pPr rtl="0"/>
            <a:fld id="{F24FFC25-0C05-49C8-B150-3CF6B89B5C55}" type="datetime1">
              <a:rPr lang="zh-CN" altLang="en-US" smtClean="0"/>
              <a:t>2022/4/8</a:t>
            </a:fld>
            <a:endParaRPr lang="en-US" dirty="0"/>
          </a:p>
        </p:txBody>
      </p:sp>
    </p:spTree>
    <p:extLst>
      <p:ext uri="{BB962C8B-B14F-4D97-AF65-F5344CB8AC3E}">
        <p14:creationId xmlns:p14="http://schemas.microsoft.com/office/powerpoint/2010/main" val="4019769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文本&#10;&#10;描述已自动生成">
            <a:extLst>
              <a:ext uri="{FF2B5EF4-FFF2-40B4-BE49-F238E27FC236}">
                <a16:creationId xmlns:a16="http://schemas.microsoft.com/office/drawing/2014/main" id="{51E08332-F89F-467B-B5DE-5730A4521D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1128" y="1418010"/>
            <a:ext cx="4686954" cy="1095528"/>
          </a:xfrm>
        </p:spPr>
      </p:pic>
      <p:sp>
        <p:nvSpPr>
          <p:cNvPr id="4" name="日期占位符 3">
            <a:extLst>
              <a:ext uri="{FF2B5EF4-FFF2-40B4-BE49-F238E27FC236}">
                <a16:creationId xmlns:a16="http://schemas.microsoft.com/office/drawing/2014/main" id="{AE27F25C-81E5-4611-BAA0-50B2416709A9}"/>
              </a:ext>
            </a:extLst>
          </p:cNvPr>
          <p:cNvSpPr>
            <a:spLocks noGrp="1"/>
          </p:cNvSpPr>
          <p:nvPr>
            <p:ph type="dt" sz="half" idx="10"/>
          </p:nvPr>
        </p:nvSpPr>
        <p:spPr/>
        <p:txBody>
          <a:bodyPr/>
          <a:lstStyle/>
          <a:p>
            <a:pPr rtl="0"/>
            <a:fld id="{F24FFC25-0C05-49C8-B150-3CF6B89B5C55}" type="datetime1">
              <a:rPr lang="zh-CN" altLang="en-US" smtClean="0"/>
              <a:t>2022/4/6</a:t>
            </a:fld>
            <a:endParaRPr lang="en-US" dirty="0"/>
          </a:p>
        </p:txBody>
      </p:sp>
      <p:sp>
        <p:nvSpPr>
          <p:cNvPr id="7" name="文本框 6">
            <a:extLst>
              <a:ext uri="{FF2B5EF4-FFF2-40B4-BE49-F238E27FC236}">
                <a16:creationId xmlns:a16="http://schemas.microsoft.com/office/drawing/2014/main" id="{8933C537-17F5-4977-A3D3-2EC0EEB67F83}"/>
              </a:ext>
            </a:extLst>
          </p:cNvPr>
          <p:cNvSpPr txBox="1"/>
          <p:nvPr/>
        </p:nvSpPr>
        <p:spPr>
          <a:xfrm>
            <a:off x="855677" y="956345"/>
            <a:ext cx="10393960"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the objective function of our policy optimization can be written as follows:</a:t>
            </a:r>
            <a:endParaRPr lang="zh-CN" altLang="en-US" sz="24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6550A85F-21C9-46BC-A50C-3735DE3D930B}"/>
              </a:ext>
            </a:extLst>
          </p:cNvPr>
          <p:cNvSpPr txBox="1"/>
          <p:nvPr/>
        </p:nvSpPr>
        <p:spPr>
          <a:xfrm>
            <a:off x="1003882" y="2513538"/>
            <a:ext cx="10184235"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Sequential Model-based Global Optimization (SMBO), a kind of Bayesian optimizer widely used in </a:t>
            </a:r>
            <a:r>
              <a:rPr lang="en-US" altLang="zh-CN" dirty="0" err="1">
                <a:latin typeface="Times New Roman" panose="02020603050405020304" pitchFamily="18" charset="0"/>
                <a:cs typeface="Times New Roman" panose="02020603050405020304" pitchFamily="18" charset="0"/>
              </a:rPr>
              <a:t>AutoML</a:t>
            </a:r>
            <a:r>
              <a:rPr lang="en-US" altLang="zh-CN" dirty="0">
                <a:latin typeface="Times New Roman" panose="02020603050405020304" pitchFamily="18" charset="0"/>
                <a:cs typeface="Times New Roman" panose="02020603050405020304" pitchFamily="18" charset="0"/>
              </a:rPr>
              <a:t>, to our TAA framework. </a:t>
            </a:r>
            <a:endParaRPr lang="zh-CN" altLang="en-US" dirty="0">
              <a:latin typeface="Times New Roman" panose="02020603050405020304" pitchFamily="18" charset="0"/>
              <a:cs typeface="Times New Roman" panose="02020603050405020304" pitchFamily="18" charset="0"/>
            </a:endParaRPr>
          </a:p>
        </p:txBody>
      </p:sp>
      <p:pic>
        <p:nvPicPr>
          <p:cNvPr id="10" name="图片 9" descr="图示&#10;&#10;描述已自动生成">
            <a:extLst>
              <a:ext uri="{FF2B5EF4-FFF2-40B4-BE49-F238E27FC236}">
                <a16:creationId xmlns:a16="http://schemas.microsoft.com/office/drawing/2014/main" id="{5883BA1E-F6AC-406D-BEA0-6E784C8E1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1786" y="3159869"/>
            <a:ext cx="2981741" cy="3258005"/>
          </a:xfrm>
          <a:prstGeom prst="rect">
            <a:avLst/>
          </a:prstGeom>
        </p:spPr>
      </p:pic>
    </p:spTree>
    <p:extLst>
      <p:ext uri="{BB962C8B-B14F-4D97-AF65-F5344CB8AC3E}">
        <p14:creationId xmlns:p14="http://schemas.microsoft.com/office/powerpoint/2010/main" val="87942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表格&#10;&#10;描述已自动生成">
            <a:extLst>
              <a:ext uri="{FF2B5EF4-FFF2-40B4-BE49-F238E27FC236}">
                <a16:creationId xmlns:a16="http://schemas.microsoft.com/office/drawing/2014/main" id="{EAA82A74-4B31-4AFD-A56A-DD7534FF85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9611" y="1427163"/>
            <a:ext cx="10551441" cy="3633787"/>
          </a:xfrm>
        </p:spPr>
      </p:pic>
      <p:sp>
        <p:nvSpPr>
          <p:cNvPr id="4" name="日期占位符 3">
            <a:extLst>
              <a:ext uri="{FF2B5EF4-FFF2-40B4-BE49-F238E27FC236}">
                <a16:creationId xmlns:a16="http://schemas.microsoft.com/office/drawing/2014/main" id="{27496721-4635-4E93-9EE5-88BA7D5A0B18}"/>
              </a:ext>
            </a:extLst>
          </p:cNvPr>
          <p:cNvSpPr>
            <a:spLocks noGrp="1"/>
          </p:cNvSpPr>
          <p:nvPr>
            <p:ph type="dt" sz="half" idx="10"/>
          </p:nvPr>
        </p:nvSpPr>
        <p:spPr/>
        <p:txBody>
          <a:bodyPr/>
          <a:lstStyle/>
          <a:p>
            <a:pPr rtl="0"/>
            <a:fld id="{F24FFC25-0C05-49C8-B150-3CF6B89B5C55}" type="datetime1">
              <a:rPr lang="zh-CN" altLang="en-US" smtClean="0"/>
              <a:t>2022/4/6</a:t>
            </a:fld>
            <a:endParaRPr lang="en-US" dirty="0"/>
          </a:p>
        </p:txBody>
      </p:sp>
    </p:spTree>
    <p:extLst>
      <p:ext uri="{BB962C8B-B14F-4D97-AF65-F5344CB8AC3E}">
        <p14:creationId xmlns:p14="http://schemas.microsoft.com/office/powerpoint/2010/main" val="196937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表格&#10;&#10;描述已自动生成">
            <a:extLst>
              <a:ext uri="{FF2B5EF4-FFF2-40B4-BE49-F238E27FC236}">
                <a16:creationId xmlns:a16="http://schemas.microsoft.com/office/drawing/2014/main" id="{DD1DB4D6-FCA5-4852-AAC4-92DD4AFC64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6036" y="839933"/>
            <a:ext cx="10636588" cy="3633787"/>
          </a:xfrm>
        </p:spPr>
      </p:pic>
      <p:sp>
        <p:nvSpPr>
          <p:cNvPr id="4" name="日期占位符 3">
            <a:extLst>
              <a:ext uri="{FF2B5EF4-FFF2-40B4-BE49-F238E27FC236}">
                <a16:creationId xmlns:a16="http://schemas.microsoft.com/office/drawing/2014/main" id="{70FC0C53-824B-4B9C-8917-216F8E488EB4}"/>
              </a:ext>
            </a:extLst>
          </p:cNvPr>
          <p:cNvSpPr>
            <a:spLocks noGrp="1"/>
          </p:cNvSpPr>
          <p:nvPr>
            <p:ph type="dt" sz="half" idx="10"/>
          </p:nvPr>
        </p:nvSpPr>
        <p:spPr/>
        <p:txBody>
          <a:bodyPr/>
          <a:lstStyle/>
          <a:p>
            <a:pPr rtl="0"/>
            <a:fld id="{F24FFC25-0C05-49C8-B150-3CF6B89B5C55}" type="datetime1">
              <a:rPr lang="zh-CN" altLang="en-US" smtClean="0"/>
              <a:t>2022/4/6</a:t>
            </a:fld>
            <a:endParaRPr lang="en-US" dirty="0"/>
          </a:p>
        </p:txBody>
      </p:sp>
    </p:spTree>
    <p:extLst>
      <p:ext uri="{BB962C8B-B14F-4D97-AF65-F5344CB8AC3E}">
        <p14:creationId xmlns:p14="http://schemas.microsoft.com/office/powerpoint/2010/main" val="867062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图表, 折线图&#10;&#10;描述已自动生成">
            <a:extLst>
              <a:ext uri="{FF2B5EF4-FFF2-40B4-BE49-F238E27FC236}">
                <a16:creationId xmlns:a16="http://schemas.microsoft.com/office/drawing/2014/main" id="{A477A05F-F317-42A1-9024-381739F659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9251" y="1748722"/>
            <a:ext cx="6790020" cy="4857754"/>
          </a:xfrm>
        </p:spPr>
      </p:pic>
      <p:sp>
        <p:nvSpPr>
          <p:cNvPr id="4" name="日期占位符 3">
            <a:extLst>
              <a:ext uri="{FF2B5EF4-FFF2-40B4-BE49-F238E27FC236}">
                <a16:creationId xmlns:a16="http://schemas.microsoft.com/office/drawing/2014/main" id="{ED835ED9-A502-4FEF-A72B-FF3AEA122736}"/>
              </a:ext>
            </a:extLst>
          </p:cNvPr>
          <p:cNvSpPr>
            <a:spLocks noGrp="1"/>
          </p:cNvSpPr>
          <p:nvPr>
            <p:ph type="dt" sz="half" idx="10"/>
          </p:nvPr>
        </p:nvSpPr>
        <p:spPr/>
        <p:txBody>
          <a:bodyPr/>
          <a:lstStyle/>
          <a:p>
            <a:pPr rtl="0"/>
            <a:fld id="{F24FFC25-0C05-49C8-B150-3CF6B89B5C55}" type="datetime1">
              <a:rPr lang="zh-CN" altLang="en-US" smtClean="0"/>
              <a:t>2022/4/6</a:t>
            </a:fld>
            <a:endParaRPr lang="en-US" dirty="0"/>
          </a:p>
        </p:txBody>
      </p:sp>
      <p:sp>
        <p:nvSpPr>
          <p:cNvPr id="7" name="文本框 6">
            <a:extLst>
              <a:ext uri="{FF2B5EF4-FFF2-40B4-BE49-F238E27FC236}">
                <a16:creationId xmlns:a16="http://schemas.microsoft.com/office/drawing/2014/main" id="{B4F6838F-1EEC-4E3C-B7DF-1DF5527ED8CB}"/>
              </a:ext>
            </a:extLst>
          </p:cNvPr>
          <p:cNvSpPr txBox="1"/>
          <p:nvPr/>
        </p:nvSpPr>
        <p:spPr>
          <a:xfrm>
            <a:off x="1003882" y="1003520"/>
            <a:ext cx="10184235"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Impact of Augment Magnification</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2982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599C8BFB-379B-4FC3-AD7C-E387AE0E961B}"/>
              </a:ext>
            </a:extLst>
          </p:cNvPr>
          <p:cNvSpPr>
            <a:spLocks noGrp="1"/>
          </p:cNvSpPr>
          <p:nvPr>
            <p:ph type="dt" sz="half" idx="10"/>
          </p:nvPr>
        </p:nvSpPr>
        <p:spPr/>
        <p:txBody>
          <a:bodyPr/>
          <a:lstStyle/>
          <a:p>
            <a:pPr rtl="0"/>
            <a:fld id="{F24FFC25-0C05-49C8-B150-3CF6B89B5C55}" type="datetime1">
              <a:rPr lang="zh-CN" altLang="en-US" smtClean="0"/>
              <a:t>2022/4/8</a:t>
            </a:fld>
            <a:endParaRPr lang="en-US" dirty="0"/>
          </a:p>
        </p:txBody>
      </p:sp>
      <p:sp>
        <p:nvSpPr>
          <p:cNvPr id="7" name="文本框 6">
            <a:extLst>
              <a:ext uri="{FF2B5EF4-FFF2-40B4-BE49-F238E27FC236}">
                <a16:creationId xmlns:a16="http://schemas.microsoft.com/office/drawing/2014/main" id="{E0566799-7A53-46CF-A8C8-DDF056539E47}"/>
              </a:ext>
            </a:extLst>
          </p:cNvPr>
          <p:cNvSpPr txBox="1"/>
          <p:nvPr/>
        </p:nvSpPr>
        <p:spPr>
          <a:xfrm>
            <a:off x="692114" y="2559027"/>
            <a:ext cx="11271122" cy="1323439"/>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Interpreting the Robustness of Neural NLP Models to Textual Perturbations</a:t>
            </a:r>
            <a:endParaRPr lang="zh-CN" altLang="en-US" sz="4000" b="1"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6D87ADD4-84EC-498A-88F7-AD94F61E9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250" y="4298973"/>
            <a:ext cx="8654123" cy="2246744"/>
          </a:xfrm>
          <a:prstGeom prst="rect">
            <a:avLst/>
          </a:prstGeom>
        </p:spPr>
      </p:pic>
      <p:sp>
        <p:nvSpPr>
          <p:cNvPr id="10" name="文本框 9">
            <a:extLst>
              <a:ext uri="{FF2B5EF4-FFF2-40B4-BE49-F238E27FC236}">
                <a16:creationId xmlns:a16="http://schemas.microsoft.com/office/drawing/2014/main" id="{0C93F492-6C82-4F03-BBFB-9CFEC16565FC}"/>
              </a:ext>
            </a:extLst>
          </p:cNvPr>
          <p:cNvSpPr txBox="1"/>
          <p:nvPr/>
        </p:nvSpPr>
        <p:spPr>
          <a:xfrm>
            <a:off x="785833" y="903135"/>
            <a:ext cx="10913806" cy="769441"/>
          </a:xfrm>
          <a:prstGeom prst="rect">
            <a:avLst/>
          </a:prstGeom>
          <a:noFill/>
        </p:spPr>
        <p:txBody>
          <a:bodyPr wrap="square" rtlCol="0">
            <a:spAutoFit/>
          </a:bodyPr>
          <a:lstStyle/>
          <a:p>
            <a:r>
              <a:rPr lang="en-US" altLang="zh-CN" sz="4400" dirty="0">
                <a:latin typeface="Times New Roman" panose="02020603050405020304" pitchFamily="18" charset="0"/>
                <a:cs typeface="Times New Roman" panose="02020603050405020304" pitchFamily="18" charset="0"/>
              </a:rPr>
              <a:t>Explanation</a:t>
            </a:r>
            <a:endParaRPr lang="zh-CN" alt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8620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F6D5FBBF-90EA-4CDC-8990-E3016A4D7FF7}"/>
              </a:ext>
            </a:extLst>
          </p:cNvPr>
          <p:cNvSpPr>
            <a:spLocks noGrp="1"/>
          </p:cNvSpPr>
          <p:nvPr>
            <p:ph type="dt" sz="half" idx="10"/>
          </p:nvPr>
        </p:nvSpPr>
        <p:spPr/>
        <p:txBody>
          <a:bodyPr/>
          <a:lstStyle/>
          <a:p>
            <a:pPr rtl="0"/>
            <a:fld id="{F24FFC25-0C05-49C8-B150-3CF6B89B5C55}" type="datetime1">
              <a:rPr lang="zh-CN" altLang="en-US" smtClean="0"/>
              <a:t>2022/4/7</a:t>
            </a:fld>
            <a:endParaRPr lang="en-US" dirty="0"/>
          </a:p>
        </p:txBody>
      </p:sp>
      <p:pic>
        <p:nvPicPr>
          <p:cNvPr id="5" name="图片 4" descr="文本, 信件&#10;&#10;描述已自动生成">
            <a:extLst>
              <a:ext uri="{FF2B5EF4-FFF2-40B4-BE49-F238E27FC236}">
                <a16:creationId xmlns:a16="http://schemas.microsoft.com/office/drawing/2014/main" id="{BC2B2D64-D0EB-4B22-97D0-D0624EEABF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3264" y="1752366"/>
            <a:ext cx="8497486" cy="3353268"/>
          </a:xfrm>
          <a:prstGeom prst="rect">
            <a:avLst/>
          </a:prstGeom>
        </p:spPr>
      </p:pic>
    </p:spTree>
    <p:extLst>
      <p:ext uri="{BB962C8B-B14F-4D97-AF65-F5344CB8AC3E}">
        <p14:creationId xmlns:p14="http://schemas.microsoft.com/office/powerpoint/2010/main" val="14482774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8E73214F-CB77-4988-A530-D8FC32C6597F}"/>
              </a:ext>
            </a:extLst>
          </p:cNvPr>
          <p:cNvSpPr>
            <a:spLocks noGrp="1"/>
          </p:cNvSpPr>
          <p:nvPr>
            <p:ph type="dt" sz="half" idx="10"/>
          </p:nvPr>
        </p:nvSpPr>
        <p:spPr/>
        <p:txBody>
          <a:bodyPr/>
          <a:lstStyle/>
          <a:p>
            <a:pPr rtl="0"/>
            <a:fld id="{F24FFC25-0C05-49C8-B150-3CF6B89B5C55}" type="datetime1">
              <a:rPr lang="zh-CN" altLang="en-US" smtClean="0"/>
              <a:t>2022/4/7</a:t>
            </a:fld>
            <a:endParaRPr lang="en-US" dirty="0"/>
          </a:p>
        </p:txBody>
      </p:sp>
      <p:pic>
        <p:nvPicPr>
          <p:cNvPr id="5" name="图片 4" descr="表格&#10;&#10;描述已自动生成">
            <a:extLst>
              <a:ext uri="{FF2B5EF4-FFF2-40B4-BE49-F238E27FC236}">
                <a16:creationId xmlns:a16="http://schemas.microsoft.com/office/drawing/2014/main" id="{B388DBBE-1017-4B6D-A14B-B057A01859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8371" y="680959"/>
            <a:ext cx="7489538" cy="3265708"/>
          </a:xfrm>
          <a:prstGeom prst="rect">
            <a:avLst/>
          </a:prstGeom>
        </p:spPr>
      </p:pic>
      <p:pic>
        <p:nvPicPr>
          <p:cNvPr id="6" name="图片 5">
            <a:extLst>
              <a:ext uri="{FF2B5EF4-FFF2-40B4-BE49-F238E27FC236}">
                <a16:creationId xmlns:a16="http://schemas.microsoft.com/office/drawing/2014/main" id="{D3A6D453-A28E-4BF5-BF79-C40C9F257A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0627" y="4057136"/>
            <a:ext cx="5468113" cy="590632"/>
          </a:xfrm>
          <a:prstGeom prst="rect">
            <a:avLst/>
          </a:prstGeom>
        </p:spPr>
      </p:pic>
      <p:pic>
        <p:nvPicPr>
          <p:cNvPr id="7" name="图片 6">
            <a:extLst>
              <a:ext uri="{FF2B5EF4-FFF2-40B4-BE49-F238E27FC236}">
                <a16:creationId xmlns:a16="http://schemas.microsoft.com/office/drawing/2014/main" id="{DDDB310E-C534-4CE4-B8E2-1A9A42364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0030" y="4947280"/>
            <a:ext cx="5172797" cy="533474"/>
          </a:xfrm>
          <a:prstGeom prst="rect">
            <a:avLst/>
          </a:prstGeom>
        </p:spPr>
      </p:pic>
      <p:pic>
        <p:nvPicPr>
          <p:cNvPr id="8" name="图片 7" descr="手机屏幕的截图&#10;&#10;描述已自动生成">
            <a:extLst>
              <a:ext uri="{FF2B5EF4-FFF2-40B4-BE49-F238E27FC236}">
                <a16:creationId xmlns:a16="http://schemas.microsoft.com/office/drawing/2014/main" id="{7ABA43E8-D332-45BD-A910-2D265E65CF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0030" y="5780266"/>
            <a:ext cx="4296375" cy="819264"/>
          </a:xfrm>
          <a:prstGeom prst="rect">
            <a:avLst/>
          </a:prstGeom>
        </p:spPr>
      </p:pic>
    </p:spTree>
    <p:extLst>
      <p:ext uri="{BB962C8B-B14F-4D97-AF65-F5344CB8AC3E}">
        <p14:creationId xmlns:p14="http://schemas.microsoft.com/office/powerpoint/2010/main" val="1459082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81DAA52C-36F2-440E-8F31-89241C572B16}"/>
              </a:ext>
            </a:extLst>
          </p:cNvPr>
          <p:cNvSpPr>
            <a:spLocks noGrp="1"/>
          </p:cNvSpPr>
          <p:nvPr>
            <p:ph type="dt" sz="half" idx="10"/>
          </p:nvPr>
        </p:nvSpPr>
        <p:spPr/>
        <p:txBody>
          <a:bodyPr/>
          <a:lstStyle/>
          <a:p>
            <a:pPr rtl="0"/>
            <a:fld id="{F24FFC25-0C05-49C8-B150-3CF6B89B5C55}" type="datetime1">
              <a:rPr lang="zh-CN" altLang="en-US" smtClean="0"/>
              <a:t>2022/4/7</a:t>
            </a:fld>
            <a:endParaRPr lang="en-US" dirty="0"/>
          </a:p>
        </p:txBody>
      </p:sp>
      <p:pic>
        <p:nvPicPr>
          <p:cNvPr id="5" name="图片 4" descr="文本, 信件&#10;&#10;描述已自动生成">
            <a:extLst>
              <a:ext uri="{FF2B5EF4-FFF2-40B4-BE49-F238E27FC236}">
                <a16:creationId xmlns:a16="http://schemas.microsoft.com/office/drawing/2014/main" id="{F7DA4867-9323-445E-AFB6-02A022EB43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179" y="1150620"/>
            <a:ext cx="7079500" cy="5062510"/>
          </a:xfrm>
          <a:prstGeom prst="rect">
            <a:avLst/>
          </a:prstGeom>
        </p:spPr>
      </p:pic>
    </p:spTree>
    <p:extLst>
      <p:ext uri="{BB962C8B-B14F-4D97-AF65-F5344CB8AC3E}">
        <p14:creationId xmlns:p14="http://schemas.microsoft.com/office/powerpoint/2010/main" val="3937590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51436B7-0C56-4914-BC81-5D85E97960B2}"/>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18914EDD-41FC-4E55-81DB-201621B50F25}"/>
              </a:ext>
            </a:extLst>
          </p:cNvPr>
          <p:cNvSpPr>
            <a:spLocks noGrp="1"/>
          </p:cNvSpPr>
          <p:nvPr>
            <p:ph type="dt" sz="half" idx="10"/>
          </p:nvPr>
        </p:nvSpPr>
        <p:spPr/>
        <p:txBody>
          <a:bodyPr/>
          <a:lstStyle/>
          <a:p>
            <a:pPr rtl="0"/>
            <a:fld id="{F24FFC25-0C05-49C8-B150-3CF6B89B5C55}" type="datetime1">
              <a:rPr lang="zh-CN" altLang="en-US" smtClean="0"/>
              <a:t>2022/4/7</a:t>
            </a:fld>
            <a:endParaRPr lang="en-US" dirty="0"/>
          </a:p>
        </p:txBody>
      </p:sp>
      <p:pic>
        <p:nvPicPr>
          <p:cNvPr id="5" name="图片 4" descr="表格&#10;&#10;描述已自动生成">
            <a:extLst>
              <a:ext uri="{FF2B5EF4-FFF2-40B4-BE49-F238E27FC236}">
                <a16:creationId xmlns:a16="http://schemas.microsoft.com/office/drawing/2014/main" id="{5AC0FA65-51BE-45B8-9032-64A24F34A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039" y="743294"/>
            <a:ext cx="11379981" cy="5159036"/>
          </a:xfrm>
          <a:prstGeom prst="rect">
            <a:avLst/>
          </a:prstGeom>
        </p:spPr>
      </p:pic>
    </p:spTree>
    <p:extLst>
      <p:ext uri="{BB962C8B-B14F-4D97-AF65-F5344CB8AC3E}">
        <p14:creationId xmlns:p14="http://schemas.microsoft.com/office/powerpoint/2010/main" val="4287334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C947E2E-BCF9-48A8-888B-1CAD8E41A1D4}"/>
              </a:ext>
            </a:extLst>
          </p:cNvPr>
          <p:cNvSpPr>
            <a:spLocks noGrp="1"/>
          </p:cNvSpPr>
          <p:nvPr>
            <p:ph type="dt" sz="half" idx="10"/>
          </p:nvPr>
        </p:nvSpPr>
        <p:spPr/>
        <p:txBody>
          <a:bodyPr/>
          <a:lstStyle/>
          <a:p>
            <a:pPr rtl="0"/>
            <a:fld id="{F24FFC25-0C05-49C8-B150-3CF6B89B5C55}" type="datetime1">
              <a:rPr lang="zh-CN" altLang="en-US" smtClean="0"/>
              <a:t>2022/4/7</a:t>
            </a:fld>
            <a:endParaRPr lang="en-US" dirty="0"/>
          </a:p>
        </p:txBody>
      </p:sp>
      <p:pic>
        <p:nvPicPr>
          <p:cNvPr id="6" name="图片 5" descr="表格&#10;&#10;描述已自动生成">
            <a:extLst>
              <a:ext uri="{FF2B5EF4-FFF2-40B4-BE49-F238E27FC236}">
                <a16:creationId xmlns:a16="http://schemas.microsoft.com/office/drawing/2014/main" id="{0419E7A5-4D31-4BBE-AE7F-F8B372E9B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129" y="3667714"/>
            <a:ext cx="4430804" cy="3117247"/>
          </a:xfrm>
          <a:prstGeom prst="rect">
            <a:avLst/>
          </a:prstGeom>
        </p:spPr>
      </p:pic>
      <p:pic>
        <p:nvPicPr>
          <p:cNvPr id="8" name="图片 7" descr="图表, 散点图&#10;&#10;描述已自动生成">
            <a:extLst>
              <a:ext uri="{FF2B5EF4-FFF2-40B4-BE49-F238E27FC236}">
                <a16:creationId xmlns:a16="http://schemas.microsoft.com/office/drawing/2014/main" id="{197EFF1A-73C4-471B-8DCF-1CF924FC8F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007" y="550467"/>
            <a:ext cx="7411101" cy="3117247"/>
          </a:xfrm>
          <a:prstGeom prst="rect">
            <a:avLst/>
          </a:prstGeom>
        </p:spPr>
      </p:pic>
    </p:spTree>
    <p:extLst>
      <p:ext uri="{BB962C8B-B14F-4D97-AF65-F5344CB8AC3E}">
        <p14:creationId xmlns:p14="http://schemas.microsoft.com/office/powerpoint/2010/main" val="4049759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FA35EE71-65AA-412D-A945-E6984F1FFD1A}"/>
              </a:ext>
            </a:extLst>
          </p:cNvPr>
          <p:cNvSpPr>
            <a:spLocks noGrp="1"/>
          </p:cNvSpPr>
          <p:nvPr>
            <p:ph type="dt" sz="half" idx="10"/>
          </p:nvPr>
        </p:nvSpPr>
        <p:spPr/>
        <p:txBody>
          <a:bodyPr/>
          <a:lstStyle/>
          <a:p>
            <a:pPr rtl="0"/>
            <a:fld id="{F24FFC25-0C05-49C8-B150-3CF6B89B5C55}" type="datetime1">
              <a:rPr lang="zh-CN" altLang="en-US" smtClean="0"/>
              <a:t>2022/4/8</a:t>
            </a:fld>
            <a:endParaRPr lang="en-US" dirty="0"/>
          </a:p>
        </p:txBody>
      </p:sp>
      <p:pic>
        <p:nvPicPr>
          <p:cNvPr id="6" name="内容占位符 4" descr="文本, 信件&#10;&#10;描述已自动生成">
            <a:extLst>
              <a:ext uri="{FF2B5EF4-FFF2-40B4-BE49-F238E27FC236}">
                <a16:creationId xmlns:a16="http://schemas.microsoft.com/office/drawing/2014/main" id="{C9F1A633-886D-40AC-9839-41CDEA7336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5833" y="2585792"/>
            <a:ext cx="10515600" cy="3165595"/>
          </a:xfrm>
        </p:spPr>
      </p:pic>
      <p:sp>
        <p:nvSpPr>
          <p:cNvPr id="8" name="文本框 7">
            <a:extLst>
              <a:ext uri="{FF2B5EF4-FFF2-40B4-BE49-F238E27FC236}">
                <a16:creationId xmlns:a16="http://schemas.microsoft.com/office/drawing/2014/main" id="{660DFEA0-919D-40AB-8398-1F99D77D025F}"/>
              </a:ext>
            </a:extLst>
          </p:cNvPr>
          <p:cNvSpPr txBox="1"/>
          <p:nvPr/>
        </p:nvSpPr>
        <p:spPr>
          <a:xfrm>
            <a:off x="785833" y="903135"/>
            <a:ext cx="10913806" cy="769441"/>
          </a:xfrm>
          <a:prstGeom prst="rect">
            <a:avLst/>
          </a:prstGeom>
          <a:noFill/>
        </p:spPr>
        <p:txBody>
          <a:bodyPr wrap="square" rtlCol="0">
            <a:spAutoFit/>
          </a:bodyPr>
          <a:lstStyle/>
          <a:p>
            <a:r>
              <a:rPr lang="en-US" altLang="zh-CN" sz="4400" dirty="0">
                <a:latin typeface="Times New Roman" panose="02020603050405020304" pitchFamily="18" charset="0"/>
                <a:cs typeface="Times New Roman" panose="02020603050405020304" pitchFamily="18" charset="0"/>
              </a:rPr>
              <a:t>Background</a:t>
            </a:r>
            <a:endParaRPr lang="zh-CN" alt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8654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2107386D-2A68-41A8-B0DA-D30EF1F5428F}"/>
              </a:ext>
            </a:extLst>
          </p:cNvPr>
          <p:cNvSpPr>
            <a:spLocks noGrp="1"/>
          </p:cNvSpPr>
          <p:nvPr>
            <p:ph type="dt" sz="half" idx="10"/>
          </p:nvPr>
        </p:nvSpPr>
        <p:spPr/>
        <p:txBody>
          <a:bodyPr/>
          <a:lstStyle/>
          <a:p>
            <a:pPr rtl="0"/>
            <a:fld id="{F24FFC25-0C05-49C8-B150-3CF6B89B5C55}" type="datetime1">
              <a:rPr lang="zh-CN" altLang="en-US" smtClean="0"/>
              <a:t>2022/4/7</a:t>
            </a:fld>
            <a:endParaRPr lang="en-US" dirty="0"/>
          </a:p>
        </p:txBody>
      </p:sp>
      <p:sp>
        <p:nvSpPr>
          <p:cNvPr id="5" name="标题 1">
            <a:extLst>
              <a:ext uri="{FF2B5EF4-FFF2-40B4-BE49-F238E27FC236}">
                <a16:creationId xmlns:a16="http://schemas.microsoft.com/office/drawing/2014/main" id="{3B99B7A9-B969-47CC-93D7-3319C1A3132B}"/>
              </a:ext>
            </a:extLst>
          </p:cNvPr>
          <p:cNvSpPr txBox="1">
            <a:spLocks/>
          </p:cNvSpPr>
          <p:nvPr/>
        </p:nvSpPr>
        <p:spPr>
          <a:xfrm>
            <a:off x="1186262" y="949796"/>
            <a:ext cx="3698404" cy="77038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latin typeface="Times New Roman" panose="02020603050405020304" pitchFamily="18" charset="0"/>
                <a:cs typeface="Times New Roman" panose="02020603050405020304" pitchFamily="18" charset="0"/>
              </a:rPr>
              <a:t>Conclusion</a:t>
            </a:r>
            <a:endParaRPr lang="zh-CN" altLang="en-US" dirty="0">
              <a:latin typeface="Times New Roman" panose="02020603050405020304" pitchFamily="18" charset="0"/>
              <a:cs typeface="Times New Roman" panose="02020603050405020304" pitchFamily="18" charset="0"/>
            </a:endParaRPr>
          </a:p>
        </p:txBody>
      </p:sp>
      <p:sp>
        <p:nvSpPr>
          <p:cNvPr id="6" name="内容占位符 2">
            <a:extLst>
              <a:ext uri="{FF2B5EF4-FFF2-40B4-BE49-F238E27FC236}">
                <a16:creationId xmlns:a16="http://schemas.microsoft.com/office/drawing/2014/main" id="{DD7E265B-F787-4BFF-9AA6-00485A7D72FA}"/>
              </a:ext>
            </a:extLst>
          </p:cNvPr>
          <p:cNvSpPr txBox="1">
            <a:spLocks/>
          </p:cNvSpPr>
          <p:nvPr/>
        </p:nvSpPr>
        <p:spPr>
          <a:xfrm>
            <a:off x="838200" y="1825625"/>
            <a:ext cx="9304090" cy="188506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CN" sz="2000" dirty="0">
                <a:latin typeface="Times New Roman" panose="02020603050405020304" pitchFamily="18" charset="0"/>
                <a:cs typeface="Times New Roman" panose="02020603050405020304" pitchFamily="18" charset="0"/>
              </a:rPr>
              <a:t>There is a negative correlation between learnability and robustness.</a:t>
            </a:r>
          </a:p>
          <a:p>
            <a:r>
              <a:rPr lang="en-US" altLang="zh-CN" sz="2000" dirty="0">
                <a:latin typeface="Times New Roman" panose="02020603050405020304" pitchFamily="18" charset="0"/>
                <a:cs typeface="Times New Roman" panose="02020603050405020304" pitchFamily="18" charset="0"/>
              </a:rPr>
              <a:t>Data augmentation with a perturbation the model is less robust to has more improvement on robustness</a:t>
            </a:r>
          </a:p>
          <a:p>
            <a:endParaRPr lang="zh-CN" altLang="en-US" dirty="0"/>
          </a:p>
        </p:txBody>
      </p:sp>
    </p:spTree>
    <p:extLst>
      <p:ext uri="{BB962C8B-B14F-4D97-AF65-F5344CB8AC3E}">
        <p14:creationId xmlns:p14="http://schemas.microsoft.com/office/powerpoint/2010/main" val="2602066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839899E-05D3-410D-95EE-5ED86A6FBD26}"/>
              </a:ext>
            </a:extLst>
          </p:cNvPr>
          <p:cNvSpPr>
            <a:spLocks noGrp="1"/>
          </p:cNvSpPr>
          <p:nvPr>
            <p:ph idx="1"/>
          </p:nvPr>
        </p:nvSpPr>
        <p:spPr>
          <a:xfrm>
            <a:off x="581192" y="1493770"/>
            <a:ext cx="11029615" cy="2859954"/>
          </a:xfrm>
        </p:spPr>
        <p:txBody>
          <a:bodyPr>
            <a:normAutofit fontScale="92500" lnSpcReduction="20000"/>
          </a:bodyPr>
          <a:lstStyle/>
          <a:p>
            <a:r>
              <a:rPr lang="en-US" altLang="zh-CN" b="1" dirty="0"/>
              <a:t>Learning from Perturbations: Diverse and Informative Dialogue Generation with Inverse Adversarial Training (ACL 2021)</a:t>
            </a:r>
          </a:p>
          <a:p>
            <a:r>
              <a:rPr lang="en-US" altLang="zh-CN" b="1" dirty="0" err="1"/>
              <a:t>TabPert</a:t>
            </a:r>
            <a:r>
              <a:rPr lang="en-US" altLang="zh-CN" b="1" dirty="0"/>
              <a:t> : An Effective Platform for Tabular Perturbation (EMNLP 2021)</a:t>
            </a:r>
          </a:p>
          <a:p>
            <a:r>
              <a:rPr lang="en-US" altLang="zh-CN" b="1" dirty="0"/>
              <a:t>RAP: Robustness-Aware Perturbations for Defending against Backdoor Attacks on NLP Models (EMNLP 2021)</a:t>
            </a:r>
          </a:p>
          <a:p>
            <a:r>
              <a:rPr lang="en-US" altLang="zh-CN" b="1" dirty="0"/>
              <a:t>Rethinking Perturbations in Encoder-Decoders for Fast Training (NAACL 2021)</a:t>
            </a:r>
          </a:p>
          <a:p>
            <a:r>
              <a:rPr lang="en-US" altLang="zh-CN" b="1" dirty="0"/>
              <a:t>Double Perturbation: On the Robustness of Robustness and Counterfactual Bias Evaluation (NAACL 2021)</a:t>
            </a:r>
          </a:p>
          <a:p>
            <a:r>
              <a:rPr lang="en-US" altLang="zh-CN" b="1" dirty="0"/>
              <a:t>Perturbation </a:t>
            </a:r>
            <a:r>
              <a:rPr lang="en-US" altLang="zh-CN" b="1" dirty="0" err="1"/>
              <a:t>CheckLists</a:t>
            </a:r>
            <a:r>
              <a:rPr lang="en-US" altLang="zh-CN" b="1" dirty="0"/>
              <a:t> for Evaluating NLG Evaluation Metrics (EMNLP 2021)</a:t>
            </a:r>
          </a:p>
        </p:txBody>
      </p:sp>
      <p:sp>
        <p:nvSpPr>
          <p:cNvPr id="4" name="日期占位符 3">
            <a:extLst>
              <a:ext uri="{FF2B5EF4-FFF2-40B4-BE49-F238E27FC236}">
                <a16:creationId xmlns:a16="http://schemas.microsoft.com/office/drawing/2014/main" id="{31B25936-EC23-46EF-914F-5ED0D95BC0E7}"/>
              </a:ext>
            </a:extLst>
          </p:cNvPr>
          <p:cNvSpPr>
            <a:spLocks noGrp="1"/>
          </p:cNvSpPr>
          <p:nvPr>
            <p:ph type="dt" sz="half" idx="10"/>
          </p:nvPr>
        </p:nvSpPr>
        <p:spPr/>
        <p:txBody>
          <a:bodyPr/>
          <a:lstStyle/>
          <a:p>
            <a:pPr rtl="0"/>
            <a:fld id="{F24FFC25-0C05-49C8-B150-3CF6B89B5C55}" type="datetime1">
              <a:rPr lang="zh-CN" altLang="en-US" smtClean="0"/>
              <a:t>2022/4/8</a:t>
            </a:fld>
            <a:endParaRPr lang="en-US" dirty="0"/>
          </a:p>
        </p:txBody>
      </p:sp>
      <p:sp>
        <p:nvSpPr>
          <p:cNvPr id="5" name="矩形 4">
            <a:extLst>
              <a:ext uri="{FF2B5EF4-FFF2-40B4-BE49-F238E27FC236}">
                <a16:creationId xmlns:a16="http://schemas.microsoft.com/office/drawing/2014/main" id="{58E534B6-A00E-468B-A670-9503A0195B30}"/>
              </a:ext>
            </a:extLst>
          </p:cNvPr>
          <p:cNvSpPr/>
          <p:nvPr/>
        </p:nvSpPr>
        <p:spPr>
          <a:xfrm>
            <a:off x="826628" y="737108"/>
            <a:ext cx="2335896" cy="523220"/>
          </a:xfrm>
          <a:prstGeom prst="rect">
            <a:avLst/>
          </a:prstGeom>
        </p:spPr>
        <p:txBody>
          <a:bodyPr wrap="none">
            <a:spAutoFit/>
          </a:bodyPr>
          <a:lstStyle/>
          <a:p>
            <a:r>
              <a:rPr lang="en-US" altLang="zh-CN" sz="2800" b="1" dirty="0">
                <a:latin typeface="Times New Roman" panose="02020603050405020304" pitchFamily="18" charset="0"/>
                <a:cs typeface="Times New Roman" panose="02020603050405020304" pitchFamily="18" charset="0"/>
              </a:rPr>
              <a:t>Miscellaneous</a:t>
            </a:r>
            <a:endParaRPr lang="zh-CN" altLang="en-US"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E9464A6A-9FFA-479F-90E4-62E303C91823}"/>
              </a:ext>
            </a:extLst>
          </p:cNvPr>
          <p:cNvSpPr txBox="1"/>
          <p:nvPr/>
        </p:nvSpPr>
        <p:spPr>
          <a:xfrm>
            <a:off x="1398146" y="4949559"/>
            <a:ext cx="10359267" cy="584775"/>
          </a:xfrm>
          <a:prstGeom prst="rect">
            <a:avLst/>
          </a:prstGeom>
          <a:noFill/>
        </p:spPr>
        <p:txBody>
          <a:bodyPr wrap="square" rtlCol="0">
            <a:spAutoFit/>
          </a:bodyPr>
          <a:lstStyle/>
          <a:p>
            <a:r>
              <a:rPr lang="en-US" altLang="zh-CN" sz="3200" dirty="0">
                <a:latin typeface="Times New Roman" panose="02020603050405020304" pitchFamily="18" charset="0"/>
                <a:cs typeface="Times New Roman" panose="02020603050405020304" pitchFamily="18" charset="0"/>
              </a:rPr>
              <a:t>Non-adversarial perturbation VS adversarial perturbation</a:t>
            </a:r>
            <a:endParaRPr lang="zh-CN" alt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8241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D06D488-621C-4369-9B72-32FBEF3F15E5}"/>
              </a:ext>
            </a:extLst>
          </p:cNvPr>
          <p:cNvSpPr>
            <a:spLocks noGrp="1"/>
          </p:cNvSpPr>
          <p:nvPr>
            <p:ph idx="1"/>
          </p:nvPr>
        </p:nvSpPr>
        <p:spPr>
          <a:xfrm>
            <a:off x="778415" y="892195"/>
            <a:ext cx="11029615" cy="3987267"/>
          </a:xfrm>
        </p:spPr>
        <p:txBody>
          <a:bodyPr/>
          <a:lstStyle/>
          <a:p>
            <a:r>
              <a:rPr lang="en-US" altLang="zh-CN" dirty="0"/>
              <a:t>Tasks: Text classification, QA, NER, Sentiment analysis, STS</a:t>
            </a:r>
          </a:p>
          <a:p>
            <a:r>
              <a:rPr lang="en-US" altLang="zh-CN" dirty="0"/>
              <a:t>Models: BERT, </a:t>
            </a:r>
            <a:r>
              <a:rPr lang="en-US" altLang="zh-CN" dirty="0" err="1"/>
              <a:t>RoBERTa</a:t>
            </a:r>
            <a:r>
              <a:rPr lang="en-US" altLang="zh-CN" dirty="0"/>
              <a:t>, </a:t>
            </a:r>
            <a:r>
              <a:rPr lang="en-US" altLang="zh-CN" dirty="0" err="1"/>
              <a:t>ELMo</a:t>
            </a:r>
            <a:r>
              <a:rPr lang="en-US" altLang="zh-CN" dirty="0"/>
              <a:t> and </a:t>
            </a:r>
            <a:r>
              <a:rPr lang="en-US" altLang="zh-CN" dirty="0" err="1"/>
              <a:t>XLNet</a:t>
            </a:r>
            <a:endParaRPr lang="en-US" altLang="zh-CN" dirty="0"/>
          </a:p>
          <a:p>
            <a:r>
              <a:rPr lang="en-US" altLang="zh-CN" dirty="0"/>
              <a:t>Perturbation methods:</a:t>
            </a:r>
          </a:p>
          <a:p>
            <a:pPr marL="0" indent="0">
              <a:buNone/>
            </a:pPr>
            <a:r>
              <a:rPr lang="en-US" altLang="zh-CN" dirty="0"/>
              <a:t>	character-level: </a:t>
            </a:r>
            <a:endParaRPr lang="zh-CN" altLang="en-US" dirty="0"/>
          </a:p>
        </p:txBody>
      </p:sp>
      <p:sp>
        <p:nvSpPr>
          <p:cNvPr id="4" name="日期占位符 3">
            <a:extLst>
              <a:ext uri="{FF2B5EF4-FFF2-40B4-BE49-F238E27FC236}">
                <a16:creationId xmlns:a16="http://schemas.microsoft.com/office/drawing/2014/main" id="{6FF53D15-C056-4B7D-A879-10E5C5253FFD}"/>
              </a:ext>
            </a:extLst>
          </p:cNvPr>
          <p:cNvSpPr>
            <a:spLocks noGrp="1"/>
          </p:cNvSpPr>
          <p:nvPr>
            <p:ph type="dt" sz="half" idx="10"/>
          </p:nvPr>
        </p:nvSpPr>
        <p:spPr/>
        <p:txBody>
          <a:bodyPr/>
          <a:lstStyle/>
          <a:p>
            <a:pPr rtl="0"/>
            <a:fld id="{F24FFC25-0C05-49C8-B150-3CF6B89B5C55}" type="datetime1">
              <a:rPr lang="zh-CN" altLang="en-US" smtClean="0"/>
              <a:t>2022/4/6</a:t>
            </a:fld>
            <a:endParaRPr lang="en-US" dirty="0"/>
          </a:p>
        </p:txBody>
      </p:sp>
      <p:sp>
        <p:nvSpPr>
          <p:cNvPr id="6" name="矩形 5">
            <a:extLst>
              <a:ext uri="{FF2B5EF4-FFF2-40B4-BE49-F238E27FC236}">
                <a16:creationId xmlns:a16="http://schemas.microsoft.com/office/drawing/2014/main" id="{CC674EFB-3C97-4EC1-A7C2-47B9CCEA9A13}"/>
              </a:ext>
            </a:extLst>
          </p:cNvPr>
          <p:cNvSpPr/>
          <p:nvPr/>
        </p:nvSpPr>
        <p:spPr>
          <a:xfrm>
            <a:off x="1340179" y="892195"/>
            <a:ext cx="9022080" cy="1015663"/>
          </a:xfrm>
          <a:prstGeom prst="rect">
            <a:avLst/>
          </a:prstGeom>
        </p:spPr>
        <p:txBody>
          <a:bodyPr wrap="square">
            <a:spAutoFit/>
          </a:bodyPr>
          <a:lstStyle/>
          <a:p>
            <a:r>
              <a:rPr lang="en-US" altLang="zh-CN" sz="2000" dirty="0"/>
              <a:t>This paper designs and implements a wide range of character-level and word-level systematic perturbations to textual inputs in order to simulate different types of noise that a NLP system may face in real-world use cases</a:t>
            </a:r>
            <a:endParaRPr lang="zh-CN" altLang="en-US" sz="2000" dirty="0"/>
          </a:p>
        </p:txBody>
      </p:sp>
      <p:pic>
        <p:nvPicPr>
          <p:cNvPr id="8" name="图片 7" descr="图形用户界面, 文本, 应用程序&#10;&#10;描述已自动生成">
            <a:extLst>
              <a:ext uri="{FF2B5EF4-FFF2-40B4-BE49-F238E27FC236}">
                <a16:creationId xmlns:a16="http://schemas.microsoft.com/office/drawing/2014/main" id="{68EF11A5-1526-4C4D-A4AA-920F2088A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415" y="4038803"/>
            <a:ext cx="10597757" cy="2127580"/>
          </a:xfrm>
          <a:prstGeom prst="rect">
            <a:avLst/>
          </a:prstGeom>
        </p:spPr>
      </p:pic>
    </p:spTree>
    <p:extLst>
      <p:ext uri="{BB962C8B-B14F-4D97-AF65-F5344CB8AC3E}">
        <p14:creationId xmlns:p14="http://schemas.microsoft.com/office/powerpoint/2010/main" val="432843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D5007206-A1D3-4A82-97BA-9D3CBAC43817}"/>
              </a:ext>
            </a:extLst>
          </p:cNvPr>
          <p:cNvSpPr>
            <a:spLocks noGrp="1"/>
          </p:cNvSpPr>
          <p:nvPr>
            <p:ph type="dt" sz="half" idx="10"/>
          </p:nvPr>
        </p:nvSpPr>
        <p:spPr/>
        <p:txBody>
          <a:bodyPr/>
          <a:lstStyle/>
          <a:p>
            <a:pPr rtl="0"/>
            <a:fld id="{F24FFC25-0C05-49C8-B150-3CF6B89B5C55}" type="datetime1">
              <a:rPr lang="zh-CN" altLang="en-US" smtClean="0"/>
              <a:t>2022/4/6</a:t>
            </a:fld>
            <a:endParaRPr lang="en-US" dirty="0"/>
          </a:p>
        </p:txBody>
      </p:sp>
      <p:sp>
        <p:nvSpPr>
          <p:cNvPr id="5" name="内容占位符 2">
            <a:extLst>
              <a:ext uri="{FF2B5EF4-FFF2-40B4-BE49-F238E27FC236}">
                <a16:creationId xmlns:a16="http://schemas.microsoft.com/office/drawing/2014/main" id="{788B590D-5C20-4421-BA50-627A28B71829}"/>
              </a:ext>
            </a:extLst>
          </p:cNvPr>
          <p:cNvSpPr>
            <a:spLocks noGrp="1"/>
          </p:cNvSpPr>
          <p:nvPr>
            <p:ph idx="1"/>
          </p:nvPr>
        </p:nvSpPr>
        <p:spPr>
          <a:xfrm>
            <a:off x="740475" y="635950"/>
            <a:ext cx="6928687" cy="726802"/>
          </a:xfrm>
        </p:spPr>
        <p:txBody>
          <a:bodyPr/>
          <a:lstStyle/>
          <a:p>
            <a:r>
              <a:rPr lang="en-US" altLang="zh-CN" dirty="0"/>
              <a:t>Word-level perturbation</a:t>
            </a:r>
            <a:endParaRPr lang="zh-CN" altLang="en-US" dirty="0"/>
          </a:p>
        </p:txBody>
      </p:sp>
      <p:pic>
        <p:nvPicPr>
          <p:cNvPr id="7" name="图片 6">
            <a:extLst>
              <a:ext uri="{FF2B5EF4-FFF2-40B4-BE49-F238E27FC236}">
                <a16:creationId xmlns:a16="http://schemas.microsoft.com/office/drawing/2014/main" id="{474A7E98-902C-4570-9F8D-3D2B938E06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475" y="1539134"/>
            <a:ext cx="10286508" cy="1897240"/>
          </a:xfrm>
          <a:prstGeom prst="rect">
            <a:avLst/>
          </a:prstGeom>
        </p:spPr>
      </p:pic>
    </p:spTree>
    <p:extLst>
      <p:ext uri="{BB962C8B-B14F-4D97-AF65-F5344CB8AC3E}">
        <p14:creationId xmlns:p14="http://schemas.microsoft.com/office/powerpoint/2010/main" val="276834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FFE5BF0-0A39-4AE4-9B6A-364B86B5C6CD}"/>
              </a:ext>
            </a:extLst>
          </p:cNvPr>
          <p:cNvSpPr>
            <a:spLocks noGrp="1"/>
          </p:cNvSpPr>
          <p:nvPr>
            <p:ph type="dt" sz="half" idx="10"/>
          </p:nvPr>
        </p:nvSpPr>
        <p:spPr/>
        <p:txBody>
          <a:bodyPr/>
          <a:lstStyle/>
          <a:p>
            <a:pPr rtl="0"/>
            <a:fld id="{F24FFC25-0C05-49C8-B150-3CF6B89B5C55}" type="datetime1">
              <a:rPr lang="zh-CN" altLang="en-US" smtClean="0"/>
              <a:t>2022/4/6</a:t>
            </a:fld>
            <a:endParaRPr lang="en-US" dirty="0"/>
          </a:p>
        </p:txBody>
      </p:sp>
      <p:pic>
        <p:nvPicPr>
          <p:cNvPr id="6" name="图片 5" descr="表格&#10;&#10;描述已自动生成">
            <a:extLst>
              <a:ext uri="{FF2B5EF4-FFF2-40B4-BE49-F238E27FC236}">
                <a16:creationId xmlns:a16="http://schemas.microsoft.com/office/drawing/2014/main" id="{B5842296-2E23-4CCD-A01C-C748971235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567" y="989403"/>
            <a:ext cx="8470865" cy="5131177"/>
          </a:xfrm>
          <a:prstGeom prst="rect">
            <a:avLst/>
          </a:prstGeom>
        </p:spPr>
      </p:pic>
    </p:spTree>
    <p:extLst>
      <p:ext uri="{BB962C8B-B14F-4D97-AF65-F5344CB8AC3E}">
        <p14:creationId xmlns:p14="http://schemas.microsoft.com/office/powerpoint/2010/main" val="60693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278D57A5-BFA0-4F0B-885F-F01032DADBA3}"/>
              </a:ext>
            </a:extLst>
          </p:cNvPr>
          <p:cNvSpPr>
            <a:spLocks noGrp="1"/>
          </p:cNvSpPr>
          <p:nvPr>
            <p:ph type="dt" sz="half" idx="10"/>
          </p:nvPr>
        </p:nvSpPr>
        <p:spPr/>
        <p:txBody>
          <a:bodyPr/>
          <a:lstStyle/>
          <a:p>
            <a:pPr rtl="0"/>
            <a:fld id="{F24FFC25-0C05-49C8-B150-3CF6B89B5C55}" type="datetime1">
              <a:rPr lang="zh-CN" altLang="en-US" smtClean="0"/>
              <a:t>2022/4/6</a:t>
            </a:fld>
            <a:endParaRPr lang="en-US" dirty="0"/>
          </a:p>
        </p:txBody>
      </p:sp>
      <p:pic>
        <p:nvPicPr>
          <p:cNvPr id="6" name="图片 5" descr="表格&#10;&#10;描述已自动生成">
            <a:extLst>
              <a:ext uri="{FF2B5EF4-FFF2-40B4-BE49-F238E27FC236}">
                <a16:creationId xmlns:a16="http://schemas.microsoft.com/office/drawing/2014/main" id="{E0E0F923-FBF4-4866-8C09-E8CE2F8D7E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141" y="899169"/>
            <a:ext cx="8418660" cy="5524745"/>
          </a:xfrm>
          <a:prstGeom prst="rect">
            <a:avLst/>
          </a:prstGeom>
        </p:spPr>
      </p:pic>
    </p:spTree>
    <p:extLst>
      <p:ext uri="{BB962C8B-B14F-4D97-AF65-F5344CB8AC3E}">
        <p14:creationId xmlns:p14="http://schemas.microsoft.com/office/powerpoint/2010/main" val="3677165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DAD779F-A8DD-4D91-8DD8-E39A263A1284}"/>
              </a:ext>
            </a:extLst>
          </p:cNvPr>
          <p:cNvSpPr>
            <a:spLocks noGrp="1"/>
          </p:cNvSpPr>
          <p:nvPr>
            <p:ph type="dt" sz="half" idx="10"/>
          </p:nvPr>
        </p:nvSpPr>
        <p:spPr/>
        <p:txBody>
          <a:bodyPr/>
          <a:lstStyle/>
          <a:p>
            <a:pPr rtl="0"/>
            <a:fld id="{F24FFC25-0C05-49C8-B150-3CF6B89B5C55}" type="datetime1">
              <a:rPr lang="zh-CN" altLang="en-US" smtClean="0"/>
              <a:t>2022/4/6</a:t>
            </a:fld>
            <a:endParaRPr lang="en-US" dirty="0"/>
          </a:p>
        </p:txBody>
      </p:sp>
      <p:pic>
        <p:nvPicPr>
          <p:cNvPr id="6" name="图片 5" descr="表格&#10;&#10;描述已自动生成">
            <a:extLst>
              <a:ext uri="{FF2B5EF4-FFF2-40B4-BE49-F238E27FC236}">
                <a16:creationId xmlns:a16="http://schemas.microsoft.com/office/drawing/2014/main" id="{736193AC-D9BF-42D5-8993-0853CBE80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713" y="705779"/>
            <a:ext cx="8994037" cy="5718135"/>
          </a:xfrm>
          <a:prstGeom prst="rect">
            <a:avLst/>
          </a:prstGeom>
        </p:spPr>
      </p:pic>
    </p:spTree>
    <p:extLst>
      <p:ext uri="{BB962C8B-B14F-4D97-AF65-F5344CB8AC3E}">
        <p14:creationId xmlns:p14="http://schemas.microsoft.com/office/powerpoint/2010/main" val="2216119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7B3A1980-5965-4E07-B7F6-FE3A42B063A7}"/>
              </a:ext>
            </a:extLst>
          </p:cNvPr>
          <p:cNvSpPr>
            <a:spLocks noGrp="1"/>
          </p:cNvSpPr>
          <p:nvPr>
            <p:ph type="dt" sz="half" idx="10"/>
          </p:nvPr>
        </p:nvSpPr>
        <p:spPr/>
        <p:txBody>
          <a:bodyPr/>
          <a:lstStyle/>
          <a:p>
            <a:pPr rtl="0"/>
            <a:fld id="{F24FFC25-0C05-49C8-B150-3CF6B89B5C55}" type="datetime1">
              <a:rPr lang="zh-CN" altLang="en-US" smtClean="0"/>
              <a:t>2022/4/8</a:t>
            </a:fld>
            <a:endParaRPr lang="en-US" dirty="0"/>
          </a:p>
        </p:txBody>
      </p:sp>
      <p:pic>
        <p:nvPicPr>
          <p:cNvPr id="5" name="内容占位符 4" descr="手机屏幕截图&#10;&#10;描述已自动生成">
            <a:extLst>
              <a:ext uri="{FF2B5EF4-FFF2-40B4-BE49-F238E27FC236}">
                <a16:creationId xmlns:a16="http://schemas.microsoft.com/office/drawing/2014/main" id="{26138972-7868-4E71-8632-91AB6C114A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6986" y="1612106"/>
            <a:ext cx="9215864" cy="3633787"/>
          </a:xfrm>
          <a:prstGeom prst="rect">
            <a:avLst/>
          </a:prstGeom>
        </p:spPr>
      </p:pic>
      <p:sp>
        <p:nvSpPr>
          <p:cNvPr id="6" name="文本框 5">
            <a:extLst>
              <a:ext uri="{FF2B5EF4-FFF2-40B4-BE49-F238E27FC236}">
                <a16:creationId xmlns:a16="http://schemas.microsoft.com/office/drawing/2014/main" id="{BD621C28-5874-45BB-AD0A-862D8FF458E7}"/>
              </a:ext>
            </a:extLst>
          </p:cNvPr>
          <p:cNvSpPr txBox="1"/>
          <p:nvPr/>
        </p:nvSpPr>
        <p:spPr>
          <a:xfrm>
            <a:off x="785833" y="903135"/>
            <a:ext cx="10913806" cy="769441"/>
          </a:xfrm>
          <a:prstGeom prst="rect">
            <a:avLst/>
          </a:prstGeom>
          <a:noFill/>
        </p:spPr>
        <p:txBody>
          <a:bodyPr wrap="square" rtlCol="0">
            <a:spAutoFit/>
          </a:bodyPr>
          <a:lstStyle/>
          <a:p>
            <a:r>
              <a:rPr lang="en-US" altLang="zh-CN" sz="4400" dirty="0">
                <a:latin typeface="Times New Roman" panose="02020603050405020304" pitchFamily="18" charset="0"/>
                <a:cs typeface="Times New Roman" panose="02020603050405020304" pitchFamily="18" charset="0"/>
              </a:rPr>
              <a:t>Empirical study/evaluation</a:t>
            </a:r>
            <a:endParaRPr lang="zh-CN" alt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7849364"/>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1798653_TF33552983.potx" id="{E785B998-EA1E-435A-BC09-53167714146B}" vid="{39930FD0-D29E-42B6-87EA-7A1632EF1DF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未来展望</Template>
  <TotalTime>4480</TotalTime>
  <Words>737</Words>
  <Application>Microsoft Office PowerPoint</Application>
  <PresentationFormat>宽屏</PresentationFormat>
  <Paragraphs>79</Paragraphs>
  <Slides>31</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31</vt:i4>
      </vt:variant>
    </vt:vector>
  </HeadingPairs>
  <TitlesOfParts>
    <vt:vector size="37" baseType="lpstr">
      <vt:lpstr>Microsoft YaHei UI</vt:lpstr>
      <vt:lpstr>Calibri</vt:lpstr>
      <vt:lpstr>Franklin Gothic Book</vt:lpstr>
      <vt:lpstr>Times New Roman</vt:lpstr>
      <vt:lpstr>Wingdings 2</vt:lpstr>
      <vt:lpstr>DividendVTI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Text Auto-Augment: Learning Compositional Augmentation Policy for Text Classification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Auto-Augment: Learning Compositional Augmentation Policy for Text Classification</dc:title>
  <dc:creator>T117222</dc:creator>
  <cp:lastModifiedBy>T117222</cp:lastModifiedBy>
  <cp:revision>24</cp:revision>
  <dcterms:created xsi:type="dcterms:W3CDTF">2022-04-02T05:45:12Z</dcterms:created>
  <dcterms:modified xsi:type="dcterms:W3CDTF">2022-04-08T10:56:11Z</dcterms:modified>
</cp:coreProperties>
</file>